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41" r:id="rId2"/>
    <p:sldId id="385" r:id="rId3"/>
    <p:sldId id="386" r:id="rId4"/>
    <p:sldId id="642" r:id="rId5"/>
    <p:sldId id="643" r:id="rId6"/>
    <p:sldId id="644" r:id="rId7"/>
    <p:sldId id="293" r:id="rId8"/>
    <p:sldId id="344" r:id="rId9"/>
    <p:sldId id="346" r:id="rId10"/>
    <p:sldId id="347" r:id="rId11"/>
    <p:sldId id="348" r:id="rId12"/>
    <p:sldId id="645" r:id="rId13"/>
    <p:sldId id="637" r:id="rId14"/>
    <p:sldId id="638" r:id="rId15"/>
    <p:sldId id="283" r:id="rId16"/>
    <p:sldId id="294" r:id="rId17"/>
    <p:sldId id="646" r:id="rId18"/>
    <p:sldId id="295" r:id="rId19"/>
    <p:sldId id="639" r:id="rId20"/>
    <p:sldId id="640" r:id="rId21"/>
    <p:sldId id="647" r:id="rId22"/>
    <p:sldId id="296" r:id="rId23"/>
    <p:sldId id="540" r:id="rId24"/>
    <p:sldId id="30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la" initials="E" lastIdx="1" clrIdx="0">
    <p:extLst>
      <p:ext uri="{19B8F6BF-5375-455C-9EA6-DF929625EA0E}">
        <p15:presenceInfo xmlns:p15="http://schemas.microsoft.com/office/powerpoint/2012/main" userId="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20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0310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447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945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019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969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949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639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85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139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258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4ADA-8B9F-4ECF-9857-DA0E09389161}" type="datetimeFigureOut">
              <a:rPr lang="en-AU" smtClean="0"/>
              <a:t>1/02/2022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AFD57-68CF-4DF2-BA7E-BB906AB4CDA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088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>
            <a:extLst>
              <a:ext uri="{FF2B5EF4-FFF2-40B4-BE49-F238E27FC236}">
                <a16:creationId xmlns:a16="http://schemas.microsoft.com/office/drawing/2014/main" id="{99DDC62D-BC4A-4A69-84F2-CF2A22E4E446}"/>
              </a:ext>
            </a:extLst>
          </p:cNvPr>
          <p:cNvSpPr txBox="1"/>
          <p:nvPr/>
        </p:nvSpPr>
        <p:spPr>
          <a:xfrm>
            <a:off x="723872" y="934008"/>
            <a:ext cx="10759627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>
                <a:cs typeface="Arial" panose="020B0604020202020204" pitchFamily="34" charset="0"/>
              </a:rPr>
              <a:t>I will use </a:t>
            </a:r>
            <a:r>
              <a:rPr lang="en-AU" sz="4000" b="1" dirty="0"/>
              <a:t>calculate indices using times tables and my calculator</a:t>
            </a:r>
            <a:r>
              <a:rPr lang="en-AU" sz="4000" b="1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264" name="Title 1"/>
          <p:cNvSpPr txBox="1">
            <a:spLocks/>
          </p:cNvSpPr>
          <p:nvPr/>
        </p:nvSpPr>
        <p:spPr>
          <a:xfrm>
            <a:off x="-15373" y="1641894"/>
            <a:ext cx="12207373" cy="10709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Enter quietly, please be ready with the following on your desk:</a:t>
            </a:r>
          </a:p>
        </p:txBody>
      </p:sp>
      <p:sp>
        <p:nvSpPr>
          <p:cNvPr id="265" name="Content Placeholder 2"/>
          <p:cNvSpPr txBox="1">
            <a:spLocks/>
          </p:cNvSpPr>
          <p:nvPr/>
        </p:nvSpPr>
        <p:spPr>
          <a:xfrm>
            <a:off x="1980020" y="2972878"/>
            <a:ext cx="7921679" cy="300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Whiteboard marker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Exercise Book</a:t>
            </a:r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Pencil, pen, </a:t>
            </a:r>
            <a:r>
              <a:rPr lang="en-AU" b="1" dirty="0"/>
              <a:t>ruler and red pen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Diary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 smtClean="0"/>
              <a:t>Calculator</a:t>
            </a:r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Device – charged or borrowed from Library before maths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214" y="2712882"/>
            <a:ext cx="3649887" cy="26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2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318AD0-8C23-41D4-B5A8-A9FFFDC5F64F}"/>
              </a:ext>
            </a:extLst>
          </p:cNvPr>
          <p:cNvCxnSpPr>
            <a:cxnSpLocks/>
          </p:cNvCxnSpPr>
          <p:nvPr/>
        </p:nvCxnSpPr>
        <p:spPr>
          <a:xfrm flipV="1">
            <a:off x="1185273" y="5317393"/>
            <a:ext cx="1" cy="55093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26">
            <a:extLst>
              <a:ext uri="{FF2B5EF4-FFF2-40B4-BE49-F238E27FC236}">
                <a16:creationId xmlns:a16="http://schemas.microsoft.com/office/drawing/2014/main" id="{1C43182D-DC47-4145-AE27-8982A28B9A8B}"/>
              </a:ext>
            </a:extLst>
          </p:cNvPr>
          <p:cNvSpPr/>
          <p:nvPr/>
        </p:nvSpPr>
        <p:spPr>
          <a:xfrm>
            <a:off x="247240" y="5861129"/>
            <a:ext cx="2052615" cy="670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F036-67C7-427F-A32F-A6AD26EDBCCA}"/>
              </a:ext>
            </a:extLst>
          </p:cNvPr>
          <p:cNvSpPr txBox="1"/>
          <p:nvPr/>
        </p:nvSpPr>
        <p:spPr>
          <a:xfrm>
            <a:off x="0" y="-20052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7882B-8F92-4A98-B531-A1A7628AD771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D53B65-BD6D-4727-B0D8-A3B3BE7DDD7A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2C8EAE-60A9-4E61-B5A6-3F76DD8473DD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Why do we use index notation?</a:t>
              </a:r>
            </a:p>
          </p:txBody>
        </p:sp>
      </p:grpSp>
      <p:sp>
        <p:nvSpPr>
          <p:cNvPr id="23" name="Rectangle: Rounded Corners 8"/>
          <p:cNvSpPr/>
          <p:nvPr/>
        </p:nvSpPr>
        <p:spPr>
          <a:xfrm>
            <a:off x="5883578" y="2483220"/>
            <a:ext cx="4441244" cy="69897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: Rounded Corners 7"/>
          <p:cNvSpPr/>
          <p:nvPr/>
        </p:nvSpPr>
        <p:spPr>
          <a:xfrm>
            <a:off x="1044089" y="2914107"/>
            <a:ext cx="1700613" cy="70788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Box 24"/>
          <p:cNvSpPr txBox="1"/>
          <p:nvPr/>
        </p:nvSpPr>
        <p:spPr>
          <a:xfrm>
            <a:off x="3872748" y="2483220"/>
            <a:ext cx="251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6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15189" y="2474312"/>
            <a:ext cx="1948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1413" y="2914107"/>
            <a:ext cx="1705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Arial Rounded MT Bold" panose="020F0704030504030204" pitchFamily="34" charset="0"/>
              </a:rPr>
              <a:t>BASE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83578" y="2474312"/>
            <a:ext cx="4934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INDEX or POWER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744702" y="3268050"/>
            <a:ext cx="11280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128980" y="2828255"/>
            <a:ext cx="7545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7668" y="4456741"/>
            <a:ext cx="9061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en-AU" sz="5400" baseline="300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en-AU" sz="5400" dirty="0">
                <a:latin typeface="Arial Rounded MT Bold" panose="020F0704030504030204" pitchFamily="34" charset="0"/>
              </a:rPr>
              <a:t> = </a:t>
            </a:r>
            <a:r>
              <a:rPr lang="en-AU" sz="5400" dirty="0">
                <a:solidFill>
                  <a:schemeClr val="accent5">
                    <a:lumMod val="75000"/>
                  </a:schemeClr>
                </a:solidFill>
                <a:latin typeface="Arial Rounded MT Bold" panose="020F0704030504030204" pitchFamily="34" charset="0"/>
              </a:rPr>
              <a:t>4 x 4 x 4 x 4 x 4 </a:t>
            </a:r>
            <a:r>
              <a:rPr lang="en-AU" sz="5400" dirty="0">
                <a:latin typeface="Arial Rounded MT Bold" panose="020F0704030504030204" pitchFamily="34" charset="0"/>
              </a:rPr>
              <a:t>= </a:t>
            </a:r>
            <a:r>
              <a:rPr lang="en-AU" sz="5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1,024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81CDC7-58C6-4B00-AF95-88D3AE68A65D}"/>
              </a:ext>
            </a:extLst>
          </p:cNvPr>
          <p:cNvSpPr txBox="1"/>
          <p:nvPr/>
        </p:nvSpPr>
        <p:spPr>
          <a:xfrm>
            <a:off x="369160" y="853012"/>
            <a:ext cx="944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Index notation </a:t>
            </a:r>
            <a:r>
              <a:rPr lang="en-AU" sz="3200" b="1" dirty="0">
                <a:cs typeface="Arial" panose="020B0604020202020204" pitchFamily="34" charset="0"/>
              </a:rPr>
              <a:t>– to save space when repeating a number multiplied by itself, mathematicians write in index form.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47882B-8F92-4A98-B531-A1A7628AD771}"/>
              </a:ext>
            </a:extLst>
          </p:cNvPr>
          <p:cNvGrpSpPr/>
          <p:nvPr/>
        </p:nvGrpSpPr>
        <p:grpSpPr>
          <a:xfrm>
            <a:off x="10156369" y="1072584"/>
            <a:ext cx="2035631" cy="971026"/>
            <a:chOff x="660399" y="3602071"/>
            <a:chExt cx="2035631" cy="97102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D53B65-BD6D-4727-B0D8-A3B3BE7DDD7A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2C8EAE-60A9-4E61-B5A6-3F76DD8473DD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In 7</a:t>
              </a:r>
              <a:r>
                <a:rPr lang="en-AU" baseline="30000" dirty="0">
                  <a:solidFill>
                    <a:schemeClr val="tx1"/>
                  </a:solidFill>
                </a:rPr>
                <a:t>8 </a:t>
              </a:r>
              <a:r>
                <a:rPr lang="en-AU" dirty="0">
                  <a:solidFill>
                    <a:schemeClr val="tx1"/>
                  </a:solidFill>
                </a:rPr>
                <a:t>what is the base?</a:t>
              </a:r>
            </a:p>
          </p:txBody>
        </p: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145234" y="5932203"/>
            <a:ext cx="2226664" cy="783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200" b="1" dirty="0"/>
              <a:t>Index Form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2" name="Right Brace 1"/>
          <p:cNvSpPr/>
          <p:nvPr/>
        </p:nvSpPr>
        <p:spPr>
          <a:xfrm rot="5400000">
            <a:off x="4497435" y="3018281"/>
            <a:ext cx="531068" cy="5026876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: Rounded Corners 6">
            <a:extLst>
              <a:ext uri="{FF2B5EF4-FFF2-40B4-BE49-F238E27FC236}">
                <a16:creationId xmlns:a16="http://schemas.microsoft.com/office/drawing/2014/main" id="{BB5ACA74-D543-49FF-81B3-CE901BFEC473}"/>
              </a:ext>
            </a:extLst>
          </p:cNvPr>
          <p:cNvSpPr/>
          <p:nvPr/>
        </p:nvSpPr>
        <p:spPr>
          <a:xfrm>
            <a:off x="3280389" y="5861129"/>
            <a:ext cx="2943073" cy="6705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3348885" y="5932203"/>
            <a:ext cx="2828168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200" b="1" dirty="0"/>
              <a:t>Expanded Form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D318AD0-8C23-41D4-B5A8-A9FFFDC5F64F}"/>
              </a:ext>
            </a:extLst>
          </p:cNvPr>
          <p:cNvCxnSpPr>
            <a:cxnSpLocks/>
          </p:cNvCxnSpPr>
          <p:nvPr/>
        </p:nvCxnSpPr>
        <p:spPr>
          <a:xfrm flipV="1">
            <a:off x="8847824" y="5317393"/>
            <a:ext cx="1" cy="5509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26">
            <a:extLst>
              <a:ext uri="{FF2B5EF4-FFF2-40B4-BE49-F238E27FC236}">
                <a16:creationId xmlns:a16="http://schemas.microsoft.com/office/drawing/2014/main" id="{1C43182D-DC47-4145-AE27-8982A28B9A8B}"/>
              </a:ext>
            </a:extLst>
          </p:cNvPr>
          <p:cNvSpPr/>
          <p:nvPr/>
        </p:nvSpPr>
        <p:spPr>
          <a:xfrm>
            <a:off x="7909791" y="5861129"/>
            <a:ext cx="2052615" cy="670560"/>
          </a:xfrm>
          <a:prstGeom prst="roundRect">
            <a:avLst/>
          </a:prstGeom>
          <a:solidFill>
            <a:srgbClr val="FFA7A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7807785" y="5932203"/>
            <a:ext cx="2226664" cy="783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200" b="1" dirty="0"/>
              <a:t>Answer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847882B-8F92-4A98-B531-A1A7628AD771}"/>
              </a:ext>
            </a:extLst>
          </p:cNvPr>
          <p:cNvGrpSpPr/>
          <p:nvPr/>
        </p:nvGrpSpPr>
        <p:grpSpPr>
          <a:xfrm>
            <a:off x="10156369" y="3404959"/>
            <a:ext cx="2035631" cy="971026"/>
            <a:chOff x="660399" y="3602071"/>
            <a:chExt cx="2035631" cy="97102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D53B65-BD6D-4727-B0D8-A3B3BE7DDD7A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32C8EAE-60A9-4E61-B5A6-3F76DD8473DD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In 7</a:t>
              </a:r>
              <a:r>
                <a:rPr lang="en-AU" baseline="30000" dirty="0">
                  <a:solidFill>
                    <a:schemeClr val="tx1"/>
                  </a:solidFill>
                </a:rPr>
                <a:t>8 </a:t>
              </a:r>
              <a:r>
                <a:rPr lang="en-AU" dirty="0">
                  <a:solidFill>
                    <a:schemeClr val="tx1"/>
                  </a:solidFill>
                </a:rPr>
                <a:t>what is the power?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94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1" grpId="0"/>
      <p:bldP spid="38" grpId="0"/>
      <p:bldP spid="2" grpId="0" animBg="1"/>
      <p:bldP spid="39" grpId="0" animBg="1"/>
      <p:bldP spid="40" grpId="0"/>
      <p:bldP spid="42" grpId="0" animBg="1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EB2D910-A430-43CC-A2A0-712A82CB8DA8}"/>
              </a:ext>
            </a:extLst>
          </p:cNvPr>
          <p:cNvSpPr txBox="1"/>
          <p:nvPr/>
        </p:nvSpPr>
        <p:spPr>
          <a:xfrm>
            <a:off x="0" y="0"/>
            <a:ext cx="3310182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604439" y="1609662"/>
            <a:ext cx="947415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7</a:t>
            </a:r>
            <a:r>
              <a:rPr lang="en-AU" sz="4000" b="1" baseline="30000" dirty="0"/>
              <a:t>3</a:t>
            </a:r>
            <a:endParaRPr lang="en-AU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5264B4-7E87-46B3-AD65-B1FA73EDF651}"/>
              </a:ext>
            </a:extLst>
          </p:cNvPr>
          <p:cNvSpPr txBox="1"/>
          <p:nvPr/>
        </p:nvSpPr>
        <p:spPr>
          <a:xfrm>
            <a:off x="287727" y="804831"/>
            <a:ext cx="9785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cs typeface="Arial" panose="020B0604020202020204" pitchFamily="34" charset="0"/>
              </a:rPr>
              <a:t>Write the following in expanded form: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658624-395D-43B1-84E8-FEB69BB85585}"/>
              </a:ext>
            </a:extLst>
          </p:cNvPr>
          <p:cNvGrpSpPr/>
          <p:nvPr/>
        </p:nvGrpSpPr>
        <p:grpSpPr>
          <a:xfrm>
            <a:off x="10156369" y="0"/>
            <a:ext cx="2035631" cy="1486678"/>
            <a:chOff x="660399" y="3602071"/>
            <a:chExt cx="2035631" cy="148667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19BC36-AD6F-4FAC-9C68-79D62B9621F6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132760-CD2B-45E4-9D54-FE88922287EB}"/>
                </a:ext>
              </a:extLst>
            </p:cNvPr>
            <p:cNvSpPr/>
            <p:nvPr/>
          </p:nvSpPr>
          <p:spPr>
            <a:xfrm>
              <a:off x="660399" y="3931961"/>
              <a:ext cx="2035629" cy="1156788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Index Form – Simplified into a base and power </a:t>
              </a:r>
            </a:p>
            <a:p>
              <a:pPr algn="ctr"/>
              <a:r>
                <a:rPr lang="en-AU" dirty="0">
                  <a:solidFill>
                    <a:schemeClr val="tx1"/>
                  </a:solidFill>
                </a:rPr>
                <a:t>(e.g. 7</a:t>
              </a:r>
              <a:r>
                <a:rPr lang="en-AU" baseline="30000" dirty="0">
                  <a:solidFill>
                    <a:schemeClr val="tx1"/>
                  </a:solidFill>
                </a:rPr>
                <a:t>3</a:t>
              </a:r>
              <a:r>
                <a:rPr lang="en-AU" dirty="0">
                  <a:solidFill>
                    <a:schemeClr val="tx1"/>
                  </a:solidFill>
                </a:rPr>
                <a:t>).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658624-395D-43B1-84E8-FEB69BB85585}"/>
              </a:ext>
            </a:extLst>
          </p:cNvPr>
          <p:cNvGrpSpPr/>
          <p:nvPr/>
        </p:nvGrpSpPr>
        <p:grpSpPr>
          <a:xfrm>
            <a:off x="10156367" y="1576648"/>
            <a:ext cx="2035631" cy="1486678"/>
            <a:chOff x="660399" y="3602071"/>
            <a:chExt cx="2035631" cy="148667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19BC36-AD6F-4FAC-9C68-79D62B9621F6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F132760-CD2B-45E4-9D54-FE88922287EB}"/>
                </a:ext>
              </a:extLst>
            </p:cNvPr>
            <p:cNvSpPr/>
            <p:nvPr/>
          </p:nvSpPr>
          <p:spPr>
            <a:xfrm>
              <a:off x="660399" y="3931961"/>
              <a:ext cx="2035629" cy="1156788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Expanded Form – Showing all of the multiplications</a:t>
              </a:r>
            </a:p>
            <a:p>
              <a:pPr algn="ctr"/>
              <a:r>
                <a:rPr lang="en-AU" dirty="0">
                  <a:solidFill>
                    <a:schemeClr val="tx1"/>
                  </a:solidFill>
                </a:rPr>
                <a:t>(e.g. 7 x 7 x 7).</a:t>
              </a:r>
            </a:p>
          </p:txBody>
        </p:sp>
      </p:grp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591442" y="2636122"/>
            <a:ext cx="947415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6</a:t>
            </a:r>
            <a:r>
              <a:rPr lang="en-AU" sz="4000" b="1" baseline="30000" dirty="0"/>
              <a:t>3</a:t>
            </a:r>
            <a:endParaRPr lang="en-AU" sz="4000" b="1" dirty="0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4914680" y="1609662"/>
            <a:ext cx="947415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2</a:t>
            </a:r>
            <a:r>
              <a:rPr lang="en-AU" sz="4000" b="1" baseline="30000" dirty="0"/>
              <a:t>4</a:t>
            </a:r>
            <a:endParaRPr lang="en-AU" sz="4000" b="1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4901683" y="2636122"/>
            <a:ext cx="947415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58</a:t>
            </a:r>
            <a:r>
              <a:rPr lang="en-AU" sz="4000" b="1" baseline="30000" dirty="0"/>
              <a:t>2</a:t>
            </a:r>
            <a:endParaRPr lang="en-AU" sz="40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5264B4-7E87-46B3-AD65-B1FA73EDF651}"/>
              </a:ext>
            </a:extLst>
          </p:cNvPr>
          <p:cNvSpPr txBox="1"/>
          <p:nvPr/>
        </p:nvSpPr>
        <p:spPr>
          <a:xfrm>
            <a:off x="287726" y="3567427"/>
            <a:ext cx="904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cs typeface="Arial" panose="020B0604020202020204" pitchFamily="34" charset="0"/>
              </a:rPr>
              <a:t>Write the following in index form: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591443" y="4467414"/>
            <a:ext cx="3194272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3 x 3 x 3 x 3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591442" y="5567466"/>
            <a:ext cx="3194272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92 x 92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4901684" y="4467414"/>
            <a:ext cx="3943058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5 x 5 x 5 x 5 x 5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4901683" y="5567466"/>
            <a:ext cx="3194272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4 x 4 x 4 x 7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1186093" y="1609662"/>
            <a:ext cx="3194272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>
                <a:solidFill>
                  <a:srgbClr val="C00000"/>
                </a:solidFill>
              </a:rPr>
              <a:t>= 7 x 7 x 7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1173096" y="2636122"/>
            <a:ext cx="3194272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>
                <a:solidFill>
                  <a:srgbClr val="C00000"/>
                </a:solidFill>
              </a:rPr>
              <a:t>= 6 x 6 x 6</a:t>
            </a:r>
          </a:p>
          <a:p>
            <a:pPr marL="0" indent="0">
              <a:buNone/>
            </a:pPr>
            <a:endParaRPr lang="en-AU" sz="4000" b="1" dirty="0">
              <a:solidFill>
                <a:srgbClr val="C00000"/>
              </a:solidFill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5485250" y="1609662"/>
            <a:ext cx="3162639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>
                <a:solidFill>
                  <a:srgbClr val="C00000"/>
                </a:solidFill>
              </a:rPr>
              <a:t>= 2 x 2 x 2 x 2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5732722" y="2636122"/>
            <a:ext cx="2107772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>
                <a:solidFill>
                  <a:srgbClr val="C00000"/>
                </a:solidFill>
              </a:rPr>
              <a:t>= 58 x 58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611018" y="1609662"/>
            <a:ext cx="947415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7</a:t>
            </a:r>
            <a:r>
              <a:rPr lang="en-AU" sz="4000" b="1" baseline="30000" dirty="0"/>
              <a:t>3</a:t>
            </a:r>
            <a:endParaRPr lang="en-AU" sz="4000" b="1" dirty="0"/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8268515" y="4468123"/>
            <a:ext cx="1316958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>
                <a:solidFill>
                  <a:srgbClr val="C00000"/>
                </a:solidFill>
              </a:rPr>
              <a:t>= 5</a:t>
            </a:r>
            <a:r>
              <a:rPr lang="en-AU" sz="4000" b="1" baseline="30000" dirty="0">
                <a:solidFill>
                  <a:srgbClr val="C00000"/>
                </a:solidFill>
              </a:rPr>
              <a:t>5</a:t>
            </a:r>
            <a:endParaRPr lang="en-AU" sz="4000" b="1" dirty="0">
              <a:solidFill>
                <a:srgbClr val="C00000"/>
              </a:solidFill>
            </a:endParaRP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7525789" y="5567465"/>
            <a:ext cx="2547451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>
                <a:solidFill>
                  <a:srgbClr val="C00000"/>
                </a:solidFill>
              </a:rPr>
              <a:t>= 4</a:t>
            </a:r>
            <a:r>
              <a:rPr lang="en-AU" sz="4000" b="1" baseline="30000" dirty="0">
                <a:solidFill>
                  <a:srgbClr val="C00000"/>
                </a:solidFill>
              </a:rPr>
              <a:t>3 </a:t>
            </a:r>
            <a:r>
              <a:rPr lang="en-AU" sz="4000" b="1" dirty="0">
                <a:solidFill>
                  <a:srgbClr val="C00000"/>
                </a:solidFill>
              </a:rPr>
              <a:t>x 7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3292494" y="4467414"/>
            <a:ext cx="1150456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>
                <a:solidFill>
                  <a:srgbClr val="C00000"/>
                </a:solidFill>
              </a:rPr>
              <a:t>= 3</a:t>
            </a:r>
            <a:r>
              <a:rPr lang="en-AU" sz="4000" b="1" baseline="30000" dirty="0">
                <a:solidFill>
                  <a:srgbClr val="C00000"/>
                </a:solidFill>
              </a:rPr>
              <a:t>4</a:t>
            </a:r>
            <a:endParaRPr lang="en-AU" sz="4000" b="1" dirty="0">
              <a:solidFill>
                <a:srgbClr val="C00000"/>
              </a:solidFill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2278343" y="5567466"/>
            <a:ext cx="1463038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>
                <a:solidFill>
                  <a:srgbClr val="C00000"/>
                </a:solidFill>
              </a:rPr>
              <a:t>= 92</a:t>
            </a:r>
            <a:r>
              <a:rPr lang="en-AU" sz="4000" b="1" baseline="30000" dirty="0">
                <a:solidFill>
                  <a:srgbClr val="C00000"/>
                </a:solidFill>
              </a:rPr>
              <a:t>2</a:t>
            </a:r>
            <a:endParaRPr lang="en-AU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4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9" grpId="0"/>
      <p:bldP spid="70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EB2D910-A430-43CC-A2A0-712A82CB8DA8}"/>
              </a:ext>
            </a:extLst>
          </p:cNvPr>
          <p:cNvSpPr txBox="1"/>
          <p:nvPr/>
        </p:nvSpPr>
        <p:spPr>
          <a:xfrm>
            <a:off x="0" y="0"/>
            <a:ext cx="3310182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604439" y="1609662"/>
            <a:ext cx="947415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5</a:t>
            </a:r>
            <a:r>
              <a:rPr lang="en-AU" sz="4000" b="1" baseline="30000" dirty="0" smtClean="0"/>
              <a:t>3</a:t>
            </a:r>
            <a:endParaRPr lang="en-AU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5264B4-7E87-46B3-AD65-B1FA73EDF651}"/>
              </a:ext>
            </a:extLst>
          </p:cNvPr>
          <p:cNvSpPr txBox="1"/>
          <p:nvPr/>
        </p:nvSpPr>
        <p:spPr>
          <a:xfrm>
            <a:off x="287727" y="804831"/>
            <a:ext cx="9785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cs typeface="Arial" panose="020B0604020202020204" pitchFamily="34" charset="0"/>
              </a:rPr>
              <a:t>Write the following in expanded form: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591442" y="2636122"/>
            <a:ext cx="947415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 smtClean="0"/>
              <a:t>2</a:t>
            </a:r>
            <a:r>
              <a:rPr lang="en-AU" sz="4000" b="1" baseline="30000" dirty="0"/>
              <a:t>5</a:t>
            </a:r>
            <a:endParaRPr lang="en-AU" sz="4000" b="1" dirty="0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4914680" y="1609662"/>
            <a:ext cx="947415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8</a:t>
            </a:r>
            <a:r>
              <a:rPr lang="en-AU" sz="4000" b="1" baseline="30000" dirty="0" smtClean="0"/>
              <a:t>4</a:t>
            </a:r>
            <a:endParaRPr lang="en-AU" sz="4000" b="1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4901683" y="2636122"/>
            <a:ext cx="947415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 smtClean="0"/>
              <a:t>67</a:t>
            </a:r>
            <a:r>
              <a:rPr lang="en-AU" sz="4000" b="1" baseline="30000" dirty="0" smtClean="0"/>
              <a:t>2</a:t>
            </a:r>
            <a:endParaRPr lang="en-AU" sz="40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5264B4-7E87-46B3-AD65-B1FA73EDF651}"/>
              </a:ext>
            </a:extLst>
          </p:cNvPr>
          <p:cNvSpPr txBox="1"/>
          <p:nvPr/>
        </p:nvSpPr>
        <p:spPr>
          <a:xfrm>
            <a:off x="287726" y="3567427"/>
            <a:ext cx="904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cs typeface="Arial" panose="020B0604020202020204" pitchFamily="34" charset="0"/>
              </a:rPr>
              <a:t>Write the following in index form: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591443" y="4467414"/>
            <a:ext cx="3194272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4</a:t>
            </a:r>
            <a:r>
              <a:rPr lang="en-AU" sz="4000" b="1" dirty="0" smtClean="0"/>
              <a:t> </a:t>
            </a:r>
            <a:r>
              <a:rPr lang="en-AU" sz="4000" b="1" dirty="0"/>
              <a:t>x </a:t>
            </a:r>
            <a:r>
              <a:rPr lang="en-AU" sz="4000" b="1" dirty="0" smtClean="0"/>
              <a:t>4 </a:t>
            </a:r>
            <a:r>
              <a:rPr lang="en-AU" sz="4000" b="1" dirty="0"/>
              <a:t>x </a:t>
            </a:r>
            <a:r>
              <a:rPr lang="en-AU" sz="4000" b="1" dirty="0" smtClean="0"/>
              <a:t>4 </a:t>
            </a:r>
            <a:r>
              <a:rPr lang="en-AU" sz="4000" b="1" dirty="0"/>
              <a:t>x </a:t>
            </a:r>
            <a:r>
              <a:rPr lang="en-AU" sz="4000" b="1" dirty="0" smtClean="0"/>
              <a:t>4</a:t>
            </a:r>
            <a:endParaRPr lang="en-AU" sz="4000" b="1" dirty="0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591442" y="5567466"/>
            <a:ext cx="3194272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 smtClean="0"/>
              <a:t>73 </a:t>
            </a:r>
            <a:r>
              <a:rPr lang="en-AU" sz="4000" b="1" dirty="0"/>
              <a:t>x </a:t>
            </a:r>
            <a:r>
              <a:rPr lang="en-AU" sz="4000" b="1" dirty="0" smtClean="0"/>
              <a:t>73 x 73</a:t>
            </a:r>
            <a:endParaRPr lang="en-AU" sz="4000" b="1" dirty="0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4901684" y="4467414"/>
            <a:ext cx="3943058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 smtClean="0"/>
              <a:t>11 </a:t>
            </a:r>
            <a:r>
              <a:rPr lang="en-AU" sz="4000" b="1" dirty="0"/>
              <a:t>x </a:t>
            </a:r>
            <a:r>
              <a:rPr lang="en-AU" sz="4000" b="1" dirty="0" smtClean="0"/>
              <a:t>11 </a:t>
            </a:r>
            <a:r>
              <a:rPr lang="en-AU" sz="4000" b="1" dirty="0"/>
              <a:t>x </a:t>
            </a:r>
            <a:r>
              <a:rPr lang="en-AU" sz="4000" b="1" dirty="0" smtClean="0"/>
              <a:t>11 </a:t>
            </a:r>
            <a:r>
              <a:rPr lang="en-AU" sz="4000" b="1" dirty="0"/>
              <a:t>x </a:t>
            </a:r>
            <a:r>
              <a:rPr lang="en-AU" sz="4000" b="1" dirty="0" smtClean="0"/>
              <a:t>11</a:t>
            </a:r>
            <a:endParaRPr lang="en-AU" sz="4000" b="1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565C3D40-8861-4F6C-A104-5EC9581ECDE2}"/>
              </a:ext>
            </a:extLst>
          </p:cNvPr>
          <p:cNvSpPr txBox="1">
            <a:spLocks/>
          </p:cNvSpPr>
          <p:nvPr/>
        </p:nvSpPr>
        <p:spPr>
          <a:xfrm>
            <a:off x="4901683" y="5567466"/>
            <a:ext cx="4225278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5</a:t>
            </a:r>
            <a:r>
              <a:rPr lang="en-AU" sz="4000" b="1" dirty="0" smtClean="0"/>
              <a:t> </a:t>
            </a:r>
            <a:r>
              <a:rPr lang="en-AU" sz="4000" b="1" dirty="0"/>
              <a:t>x </a:t>
            </a:r>
            <a:r>
              <a:rPr lang="en-AU" sz="4000" b="1" dirty="0" smtClean="0"/>
              <a:t>5 </a:t>
            </a:r>
            <a:r>
              <a:rPr lang="en-AU" sz="4000" b="1" dirty="0"/>
              <a:t>x </a:t>
            </a:r>
            <a:r>
              <a:rPr lang="en-AU" sz="4000" b="1" dirty="0" smtClean="0"/>
              <a:t>5 </a:t>
            </a:r>
            <a:r>
              <a:rPr lang="en-AU" sz="4000" b="1" dirty="0"/>
              <a:t>x </a:t>
            </a:r>
            <a:r>
              <a:rPr lang="en-AU" sz="4000" b="1" dirty="0" smtClean="0"/>
              <a:t>5 x 7 x 7</a:t>
            </a:r>
            <a:endParaRPr lang="en-AU" sz="4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75561" y="161338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12219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10">
            <a:extLst>
              <a:ext uri="{FF2B5EF4-FFF2-40B4-BE49-F238E27FC236}">
                <a16:creationId xmlns:a16="http://schemas.microsoft.com/office/drawing/2014/main" id="{4221355D-4E39-4220-AFC5-1C8A96000E12}"/>
              </a:ext>
            </a:extLst>
          </p:cNvPr>
          <p:cNvSpPr/>
          <p:nvPr/>
        </p:nvSpPr>
        <p:spPr>
          <a:xfrm>
            <a:off x="5336494" y="4033264"/>
            <a:ext cx="1717964" cy="52322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ounded Rectangle 5">
            <a:extLst>
              <a:ext uri="{FF2B5EF4-FFF2-40B4-BE49-F238E27FC236}">
                <a16:creationId xmlns:a16="http://schemas.microsoft.com/office/drawing/2014/main" id="{B2D53324-71F1-4A49-8966-BF5896F02E68}"/>
              </a:ext>
            </a:extLst>
          </p:cNvPr>
          <p:cNvSpPr/>
          <p:nvPr/>
        </p:nvSpPr>
        <p:spPr>
          <a:xfrm>
            <a:off x="11123802" y="2554439"/>
            <a:ext cx="791362" cy="4488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Rounded Rectangle 4">
            <a:extLst>
              <a:ext uri="{FF2B5EF4-FFF2-40B4-BE49-F238E27FC236}">
                <a16:creationId xmlns:a16="http://schemas.microsoft.com/office/drawing/2014/main" id="{E0CD54E7-7E91-4FBD-B7C4-D653AD71F676}"/>
              </a:ext>
            </a:extLst>
          </p:cNvPr>
          <p:cNvSpPr/>
          <p:nvPr/>
        </p:nvSpPr>
        <p:spPr>
          <a:xfrm>
            <a:off x="6883195" y="2532502"/>
            <a:ext cx="858982" cy="49276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Rounded Rectangle 3">
            <a:extLst>
              <a:ext uri="{FF2B5EF4-FFF2-40B4-BE49-F238E27FC236}">
                <a16:creationId xmlns:a16="http://schemas.microsoft.com/office/drawing/2014/main" id="{3351BDC4-48C0-485A-914E-334AC9812665}"/>
              </a:ext>
            </a:extLst>
          </p:cNvPr>
          <p:cNvSpPr/>
          <p:nvPr/>
        </p:nvSpPr>
        <p:spPr>
          <a:xfrm>
            <a:off x="2340528" y="2548383"/>
            <a:ext cx="343949" cy="49276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F8D5-2A51-4C24-AFDD-BFA381672053}"/>
              </a:ext>
            </a:extLst>
          </p:cNvPr>
          <p:cNvSpPr txBox="1"/>
          <p:nvPr/>
        </p:nvSpPr>
        <p:spPr>
          <a:xfrm>
            <a:off x="5336494" y="4047596"/>
            <a:ext cx="171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6770620-F34B-43F0-A0C9-00A23797A596}"/>
              </a:ext>
            </a:extLst>
          </p:cNvPr>
          <p:cNvCxnSpPr/>
          <p:nvPr/>
        </p:nvCxnSpPr>
        <p:spPr>
          <a:xfrm flipH="1" flipV="1">
            <a:off x="2914400" y="3032918"/>
            <a:ext cx="2256372" cy="903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145A55-2504-44D4-AA7D-729DB2897A20}"/>
              </a:ext>
            </a:extLst>
          </p:cNvPr>
          <p:cNvCxnSpPr/>
          <p:nvPr/>
        </p:nvCxnSpPr>
        <p:spPr>
          <a:xfrm flipV="1">
            <a:off x="6195475" y="3136547"/>
            <a:ext cx="687719" cy="689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F1EFEA-4F6E-4BD4-8F8E-A6D41F664601}"/>
              </a:ext>
            </a:extLst>
          </p:cNvPr>
          <p:cNvCxnSpPr/>
          <p:nvPr/>
        </p:nvCxnSpPr>
        <p:spPr>
          <a:xfrm flipV="1">
            <a:off x="7230943" y="3044834"/>
            <a:ext cx="3790904" cy="891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6EF036-67C7-427F-A32F-A6AD26EDBCCA}"/>
              </a:ext>
            </a:extLst>
          </p:cNvPr>
          <p:cNvSpPr txBox="1"/>
          <p:nvPr/>
        </p:nvSpPr>
        <p:spPr>
          <a:xfrm>
            <a:off x="0" y="-20052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7882B-8F92-4A98-B531-A1A7628AD771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D53B65-BD6D-4727-B0D8-A3B3BE7DDD7A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2C8EAE-60A9-4E61-B5A6-3F76DD8473DD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a square?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381CDC7-58C6-4B00-AF95-88D3AE68A65D}"/>
              </a:ext>
            </a:extLst>
          </p:cNvPr>
          <p:cNvSpPr txBox="1"/>
          <p:nvPr/>
        </p:nvSpPr>
        <p:spPr>
          <a:xfrm>
            <a:off x="369160" y="853012"/>
            <a:ext cx="944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Squares </a:t>
            </a:r>
            <a:r>
              <a:rPr lang="en-AU" sz="3200" b="1" dirty="0">
                <a:cs typeface="Arial" panose="020B0604020202020204" pitchFamily="34" charset="0"/>
              </a:rPr>
              <a:t>– </a:t>
            </a:r>
            <a:r>
              <a:rPr lang="en-AU" sz="3200" b="1" dirty="0"/>
              <a:t>A square is the result of a number multiplied by itself. Its symbol is </a:t>
            </a:r>
            <a:r>
              <a:rPr lang="en-AU" sz="3200" b="1" baseline="30000" dirty="0"/>
              <a:t>2</a:t>
            </a:r>
            <a:r>
              <a:rPr lang="en-AU" sz="3200" b="1" dirty="0"/>
              <a:t>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47882B-8F92-4A98-B531-A1A7628AD771}"/>
              </a:ext>
            </a:extLst>
          </p:cNvPr>
          <p:cNvGrpSpPr/>
          <p:nvPr/>
        </p:nvGrpSpPr>
        <p:grpSpPr>
          <a:xfrm>
            <a:off x="10156369" y="3511840"/>
            <a:ext cx="2035631" cy="971026"/>
            <a:chOff x="660399" y="3602071"/>
            <a:chExt cx="2035631" cy="97102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D53B65-BD6D-4727-B0D8-A3B3BE7DDD7A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2C8EAE-60A9-4E61-B5A6-3F76DD8473DD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Is 9 a square number?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E1AEFE-934E-47A8-BF1D-2303D2E88A3A}"/>
              </a:ext>
            </a:extLst>
          </p:cNvPr>
          <p:cNvGrpSpPr/>
          <p:nvPr/>
        </p:nvGrpSpPr>
        <p:grpSpPr>
          <a:xfrm>
            <a:off x="10156369" y="1065063"/>
            <a:ext cx="2035631" cy="971026"/>
            <a:chOff x="660399" y="3602071"/>
            <a:chExt cx="2035631" cy="97102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663313-3E26-4E3A-8EEE-587DA0D34DE9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BDF979-E3FE-4D0E-B5E7-E21496ABADCC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Why do we call it a square?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6DE9DED-E69C-4D57-92AB-31EDE841D220}"/>
              </a:ext>
            </a:extLst>
          </p:cNvPr>
          <p:cNvSpPr txBox="1"/>
          <p:nvPr/>
        </p:nvSpPr>
        <p:spPr>
          <a:xfrm>
            <a:off x="276836" y="2514239"/>
            <a:ext cx="11774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= 2 x 2 = 4		2.5</a:t>
            </a:r>
            <a:r>
              <a:rPr lang="en-AU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= 2.5 x 2.5 = 6.25		16</a:t>
            </a:r>
            <a:r>
              <a:rPr lang="en-AU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= 16 x 16 = 256</a:t>
            </a:r>
            <a:endParaRPr lang="en-AU" sz="2800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64797-3F88-45D4-AE31-C9869AD8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6" y="4193106"/>
            <a:ext cx="2792210" cy="243861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D80D91B-32EE-4C90-8E29-5FF53DCF54A4}"/>
              </a:ext>
            </a:extLst>
          </p:cNvPr>
          <p:cNvSpPr txBox="1"/>
          <p:nvPr/>
        </p:nvSpPr>
        <p:spPr>
          <a:xfrm>
            <a:off x="2914400" y="4731211"/>
            <a:ext cx="70670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cs typeface="Arial" panose="020B0604020202020204" pitchFamily="34" charset="0"/>
              </a:rPr>
              <a:t>To calculate the area of a</a:t>
            </a:r>
            <a:r>
              <a:rPr lang="en-AU" sz="2800" dirty="0"/>
              <a:t> square shape, you multiply the side length by itself. We therefore call multiplying a number by itself ‘squaring’ a number, and we measure area in square units.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5DFE047-4206-43D9-A7B9-AFDA9795E3A5}"/>
              </a:ext>
            </a:extLst>
          </p:cNvPr>
          <p:cNvGrpSpPr/>
          <p:nvPr/>
        </p:nvGrpSpPr>
        <p:grpSpPr>
          <a:xfrm>
            <a:off x="10156369" y="4555013"/>
            <a:ext cx="2035631" cy="971026"/>
            <a:chOff x="660399" y="3602071"/>
            <a:chExt cx="2035631" cy="97102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91AFC6-4BD8-48A1-8534-82D76FE2FDD2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1769D4-C69F-49AE-B903-46FC3E54A7ED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Is 8 a square number?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90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/>
      <p:bldP spid="47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EB2D910-A430-43CC-A2A0-712A82CB8DA8}"/>
              </a:ext>
            </a:extLst>
          </p:cNvPr>
          <p:cNvSpPr txBox="1"/>
          <p:nvPr/>
        </p:nvSpPr>
        <p:spPr>
          <a:xfrm>
            <a:off x="0" y="0"/>
            <a:ext cx="3310182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658624-395D-43B1-84E8-FEB69BB85585}"/>
              </a:ext>
            </a:extLst>
          </p:cNvPr>
          <p:cNvGrpSpPr/>
          <p:nvPr/>
        </p:nvGrpSpPr>
        <p:grpSpPr>
          <a:xfrm>
            <a:off x="10156369" y="0"/>
            <a:ext cx="2035631" cy="1486678"/>
            <a:chOff x="660399" y="3602071"/>
            <a:chExt cx="2035631" cy="148667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19BC36-AD6F-4FAC-9C68-79D62B9621F6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VOCABULARY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132760-CD2B-45E4-9D54-FE88922287EB}"/>
                </a:ext>
              </a:extLst>
            </p:cNvPr>
            <p:cNvSpPr/>
            <p:nvPr/>
          </p:nvSpPr>
          <p:spPr>
            <a:xfrm>
              <a:off x="660399" y="3931961"/>
              <a:ext cx="2035629" cy="1156788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Square – the result of a number multiplied by itself.</a:t>
              </a:r>
            </a:p>
            <a:p>
              <a:pPr algn="ctr"/>
              <a:r>
                <a:rPr lang="en-AU" dirty="0">
                  <a:solidFill>
                    <a:schemeClr val="tx1"/>
                  </a:solidFill>
                </a:rPr>
                <a:t>(e.g. 2 x 2 = 4).</a:t>
              </a:r>
            </a:p>
          </p:txBody>
        </p:sp>
      </p:grp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097F9E8F-CEE9-44FB-BCB7-8DB331379AD4}"/>
              </a:ext>
            </a:extLst>
          </p:cNvPr>
          <p:cNvSpPr/>
          <p:nvPr/>
        </p:nvSpPr>
        <p:spPr>
          <a:xfrm>
            <a:off x="3951551" y="5150346"/>
            <a:ext cx="1322578" cy="59112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600"/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E2F99E07-2829-48B4-8D76-7428F737B636}"/>
              </a:ext>
            </a:extLst>
          </p:cNvPr>
          <p:cNvSpPr/>
          <p:nvPr/>
        </p:nvSpPr>
        <p:spPr>
          <a:xfrm>
            <a:off x="10552153" y="3839859"/>
            <a:ext cx="1142999" cy="60602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600"/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5BD9A6AB-1833-4485-9A0C-5766CA18A8B5}"/>
              </a:ext>
            </a:extLst>
          </p:cNvPr>
          <p:cNvSpPr/>
          <p:nvPr/>
        </p:nvSpPr>
        <p:spPr>
          <a:xfrm>
            <a:off x="6237515" y="3840889"/>
            <a:ext cx="1142999" cy="646331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011249-40BE-44BA-883D-D00766FD829F}"/>
              </a:ext>
            </a:extLst>
          </p:cNvPr>
          <p:cNvSpPr txBox="1"/>
          <p:nvPr/>
        </p:nvSpPr>
        <p:spPr>
          <a:xfrm>
            <a:off x="1412403" y="5147790"/>
            <a:ext cx="936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cs typeface="Arial" panose="020B0604020202020204" pitchFamily="34" charset="0"/>
              </a:rPr>
              <a:t>0.04 x 0.04 = 0.0016			28 x 29 = 812	</a:t>
            </a:r>
            <a:endParaRPr lang="en-AU" sz="3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73BC1C-8174-4120-8257-FA481B3D5633}"/>
              </a:ext>
            </a:extLst>
          </p:cNvPr>
          <p:cNvSpPr txBox="1"/>
          <p:nvPr/>
        </p:nvSpPr>
        <p:spPr>
          <a:xfrm>
            <a:off x="208972" y="1628917"/>
            <a:ext cx="117740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A square is the result of a number multiplied by itself.</a:t>
            </a:r>
          </a:p>
          <a:p>
            <a:pPr algn="ctr"/>
            <a:endParaRPr lang="en-AU" sz="3600" dirty="0"/>
          </a:p>
          <a:p>
            <a:pPr algn="ctr"/>
            <a:r>
              <a:rPr lang="en-AU" sz="3600" dirty="0">
                <a:cs typeface="Arial" panose="020B0604020202020204" pitchFamily="34" charset="0"/>
              </a:rPr>
              <a:t>Which of these are squares?</a:t>
            </a:r>
          </a:p>
          <a:p>
            <a:pPr algn="ctr"/>
            <a:endParaRPr lang="en-AU" sz="3600" dirty="0"/>
          </a:p>
          <a:p>
            <a:pPr algn="ctr"/>
            <a:r>
              <a:rPr lang="en-AU" sz="3600" dirty="0">
                <a:cs typeface="Arial" panose="020B0604020202020204" pitchFamily="34" charset="0"/>
              </a:rPr>
              <a:t>2 x 8 = 16			4.8 x 4.8 = 23.04		42 x 42 = 1764</a:t>
            </a:r>
          </a:p>
          <a:p>
            <a:pPr algn="ctr"/>
            <a:endParaRPr lang="en-AU" sz="3600" dirty="0">
              <a:cs typeface="Arial" panose="020B0604020202020204" pitchFamily="34" charset="0"/>
            </a:endParaRPr>
          </a:p>
          <a:p>
            <a:pPr algn="ctr"/>
            <a:r>
              <a:rPr lang="en-AU" sz="3600" dirty="0">
                <a:cs typeface="Arial" panose="020B0604020202020204" pitchFamily="34" charset="0"/>
              </a:rPr>
              <a:t>				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50885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266255FE-D24E-4D03-9836-E348B21FA79A}"/>
              </a:ext>
            </a:extLst>
          </p:cNvPr>
          <p:cNvSpPr/>
          <p:nvPr/>
        </p:nvSpPr>
        <p:spPr>
          <a:xfrm>
            <a:off x="10133131" y="1640463"/>
            <a:ext cx="1158771" cy="10974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ounded Rectangle 17"/>
          <p:cNvSpPr/>
          <p:nvPr/>
        </p:nvSpPr>
        <p:spPr>
          <a:xfrm>
            <a:off x="8913781" y="1640463"/>
            <a:ext cx="1158771" cy="10974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ounded Rectangle 16"/>
          <p:cNvSpPr/>
          <p:nvPr/>
        </p:nvSpPr>
        <p:spPr>
          <a:xfrm>
            <a:off x="6175384" y="1633996"/>
            <a:ext cx="1158771" cy="11038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212897" y="110462"/>
            <a:ext cx="118759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6600" dirty="0">
                <a:latin typeface="Arial Black" panose="020B0A04020102020204" pitchFamily="34" charset="0"/>
              </a:rPr>
              <a:t>On Your Calculator</a:t>
            </a:r>
          </a:p>
        </p:txBody>
      </p:sp>
      <p:pic>
        <p:nvPicPr>
          <p:cNvPr id="2050" name="Picture 2" descr="Image result for scientific calcul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3501" y="1180812"/>
            <a:ext cx="5541414" cy="554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cxnSpLocks/>
            <a:endCxn id="11" idx="7"/>
          </p:cNvCxnSpPr>
          <p:nvPr/>
        </p:nvCxnSpPr>
        <p:spPr>
          <a:xfrm flipH="1">
            <a:off x="1964852" y="2671784"/>
            <a:ext cx="4085570" cy="1305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704689" y="3947429"/>
            <a:ext cx="304800" cy="20484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7459117" y="1640463"/>
            <a:ext cx="3967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en-A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9799" y="1633996"/>
            <a:ext cx="3588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i="1" dirty="0"/>
              <a:t>x</a:t>
            </a:r>
            <a:r>
              <a:rPr lang="en-AU" sz="6000" i="1" baseline="30000" dirty="0"/>
              <a:t>2</a:t>
            </a:r>
            <a:r>
              <a:rPr lang="en-AU" sz="6000" i="1" dirty="0"/>
              <a:t>	</a:t>
            </a:r>
            <a:endParaRPr lang="en-AU" sz="6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6410" y="3203656"/>
            <a:ext cx="543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You might need to press shift first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28775" y="1572425"/>
            <a:ext cx="498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60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4044-B281-4D56-B97A-3837E883D780}"/>
              </a:ext>
            </a:extLst>
          </p:cNvPr>
          <p:cNvSpPr txBox="1"/>
          <p:nvPr/>
        </p:nvSpPr>
        <p:spPr>
          <a:xfrm>
            <a:off x="10439140" y="1646930"/>
            <a:ext cx="498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85C317C-B229-4639-B919-84D0FE45D15A}"/>
              </a:ext>
            </a:extLst>
          </p:cNvPr>
          <p:cNvSpPr txBox="1">
            <a:spLocks/>
          </p:cNvSpPr>
          <p:nvPr/>
        </p:nvSpPr>
        <p:spPr>
          <a:xfrm>
            <a:off x="6864812" y="4561199"/>
            <a:ext cx="947415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58</a:t>
            </a:r>
            <a:r>
              <a:rPr lang="en-AU" sz="4000" b="1" baseline="30000" dirty="0"/>
              <a:t>2</a:t>
            </a:r>
            <a:endParaRPr lang="en-AU" sz="4000" b="1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45B884-351E-4DF6-B991-4FCEEFCA5B4D}"/>
              </a:ext>
            </a:extLst>
          </p:cNvPr>
          <p:cNvSpPr txBox="1">
            <a:spLocks/>
          </p:cNvSpPr>
          <p:nvPr/>
        </p:nvSpPr>
        <p:spPr>
          <a:xfrm>
            <a:off x="7698996" y="4561199"/>
            <a:ext cx="1794170" cy="119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>
                <a:solidFill>
                  <a:srgbClr val="C00000"/>
                </a:solidFill>
              </a:rPr>
              <a:t>= 3,364</a:t>
            </a:r>
          </a:p>
        </p:txBody>
      </p:sp>
    </p:spTree>
    <p:extLst>
      <p:ext uri="{BB962C8B-B14F-4D97-AF65-F5344CB8AC3E}">
        <p14:creationId xmlns:p14="http://schemas.microsoft.com/office/powerpoint/2010/main" val="82231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3650" y="3153326"/>
            <a:ext cx="7470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√ 100 = 10			√64 = 8</a:t>
            </a:r>
          </a:p>
          <a:p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√36 = 6				√16 = 4</a:t>
            </a:r>
          </a:p>
          <a:p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3200" dirty="0">
                <a:latin typeface="Arial" panose="020B0604020202020204" pitchFamily="34" charset="0"/>
                <a:cs typeface="Arial" panose="020B0604020202020204" pitchFamily="34" charset="0"/>
              </a:rPr>
              <a:t>√4 = 2				 √6.25 = 2.5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BA2C9-09E6-4476-8BA5-FC570F940727}"/>
              </a:ext>
            </a:extLst>
          </p:cNvPr>
          <p:cNvSpPr txBox="1"/>
          <p:nvPr/>
        </p:nvSpPr>
        <p:spPr>
          <a:xfrm>
            <a:off x="0" y="-20052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B0E4D-6519-4286-80D5-CE3C9E3A3B2E}"/>
              </a:ext>
            </a:extLst>
          </p:cNvPr>
          <p:cNvSpPr txBox="1"/>
          <p:nvPr/>
        </p:nvSpPr>
        <p:spPr>
          <a:xfrm>
            <a:off x="381626" y="1211713"/>
            <a:ext cx="9970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Square Root </a:t>
            </a:r>
            <a:r>
              <a:rPr lang="en-AU" sz="3200" b="1" dirty="0">
                <a:cs typeface="Arial" panose="020B0604020202020204" pitchFamily="34" charset="0"/>
              </a:rPr>
              <a:t>– </a:t>
            </a:r>
            <a:r>
              <a:rPr lang="en-AU" sz="3200" b="1" dirty="0"/>
              <a:t>Square rooting a number is the opposite of squaring a number. </a:t>
            </a:r>
            <a:r>
              <a:rPr lang="en-AU" sz="3200" b="1" dirty="0">
                <a:cs typeface="Arial" panose="020B0604020202020204" pitchFamily="34" charset="0"/>
              </a:rPr>
              <a:t>Its symbol is √.</a:t>
            </a:r>
          </a:p>
          <a:p>
            <a:endParaRPr lang="en-AU" sz="32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CB8937-6266-45B5-98EE-C58EFB275E7A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971C4-132D-4BC8-89A6-0CDD2E95D0F7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78C0F5-458B-452E-A77D-FC0503FA3CB0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a square root?</a:t>
              </a:r>
            </a:p>
          </p:txBody>
        </p:sp>
      </p:grpSp>
      <p:pic>
        <p:nvPicPr>
          <p:cNvPr id="1026" name="Picture 2" descr="Image result for tree square root">
            <a:extLst>
              <a:ext uri="{FF2B5EF4-FFF2-40B4-BE49-F238E27FC236}">
                <a16:creationId xmlns:a16="http://schemas.microsoft.com/office/drawing/2014/main" id="{B8A58795-8FB6-4605-9A90-9BA8571F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165" y="3559629"/>
            <a:ext cx="4198013" cy="31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1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FBA2C9-09E6-4476-8BA5-FC570F940727}"/>
              </a:ext>
            </a:extLst>
          </p:cNvPr>
          <p:cNvSpPr txBox="1"/>
          <p:nvPr/>
        </p:nvSpPr>
        <p:spPr>
          <a:xfrm>
            <a:off x="0" y="-20052"/>
            <a:ext cx="2005631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Questions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0727" y="1789043"/>
                <a:ext cx="1237903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e>
                      </m:rad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27" y="1789043"/>
                <a:ext cx="1237903" cy="550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88437" y="812169"/>
            <a:ext cx="5440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Calculate the following:</a:t>
            </a:r>
            <a:endParaRPr lang="en-A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80726" y="3092056"/>
                <a:ext cx="1010277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rad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26" y="3092056"/>
                <a:ext cx="1010277" cy="550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80727" y="4646780"/>
                <a:ext cx="1465529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121</m:t>
                          </m:r>
                        </m:e>
                      </m:rad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27" y="4646780"/>
                <a:ext cx="1465529" cy="550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86801" y="1814504"/>
                <a:ext cx="1237903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</m:rad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01" y="1814504"/>
                <a:ext cx="1237903" cy="550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93766" y="3125619"/>
                <a:ext cx="1010277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66" y="3125619"/>
                <a:ext cx="1010277" cy="550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557524" y="4646780"/>
                <a:ext cx="1465529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400</m:t>
                          </m:r>
                        </m:e>
                      </m:rad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524" y="4646780"/>
                <a:ext cx="1465529" cy="550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570508" y="457614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47698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8955577" y="1678108"/>
            <a:ext cx="1518459" cy="101566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ounded Rectangle 16"/>
          <p:cNvSpPr/>
          <p:nvPr/>
        </p:nvSpPr>
        <p:spPr>
          <a:xfrm>
            <a:off x="6175384" y="1633996"/>
            <a:ext cx="1158771" cy="11038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212897" y="110462"/>
            <a:ext cx="118759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6600" dirty="0">
                <a:latin typeface="Arial Black" panose="020B0A04020102020204" pitchFamily="34" charset="0"/>
              </a:rPr>
              <a:t>On Your Calculator</a:t>
            </a:r>
          </a:p>
        </p:txBody>
      </p:sp>
      <p:pic>
        <p:nvPicPr>
          <p:cNvPr id="2050" name="Picture 2" descr="Image result for scientific calcul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3501" y="1180812"/>
            <a:ext cx="5541414" cy="554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endCxn id="11" idx="7"/>
          </p:cNvCxnSpPr>
          <p:nvPr/>
        </p:nvCxnSpPr>
        <p:spPr>
          <a:xfrm flipH="1">
            <a:off x="1213356" y="2189221"/>
            <a:ext cx="4866021" cy="17922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53193" y="3951519"/>
            <a:ext cx="304800" cy="20484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6206305" y="1678108"/>
            <a:ext cx="3967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latin typeface="Arial" panose="020B0604020202020204" pitchFamily="34" charset="0"/>
                <a:cs typeface="Arial" panose="020B0604020202020204" pitchFamily="34" charset="0"/>
              </a:rPr>
              <a:t>√x  </a:t>
            </a:r>
            <a:r>
              <a:rPr lang="en-AU" sz="6000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AU" sz="6000" dirty="0">
                <a:latin typeface="Arial" panose="020B0604020202020204" pitchFamily="34" charset="0"/>
                <a:cs typeface="Arial" panose="020B0604020202020204" pitchFamily="34" charset="0"/>
              </a:rPr>
              <a:t>  √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5055" y="2006138"/>
            <a:ext cx="559192" cy="487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7FD98-2BE7-4F33-BAB1-D572619C135D}"/>
              </a:ext>
            </a:extLst>
          </p:cNvPr>
          <p:cNvSpPr txBox="1"/>
          <p:nvPr/>
        </p:nvSpPr>
        <p:spPr>
          <a:xfrm>
            <a:off x="5543519" y="3229467"/>
            <a:ext cx="543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You might need to use brackets.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FCAB55-8123-4FAC-88E0-167DF4825A9D}"/>
              </a:ext>
            </a:extLst>
          </p:cNvPr>
          <p:cNvSpPr txBox="1">
            <a:spLocks/>
          </p:cNvSpPr>
          <p:nvPr/>
        </p:nvSpPr>
        <p:spPr>
          <a:xfrm>
            <a:off x="6079377" y="4550398"/>
            <a:ext cx="2063631" cy="119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AU" sz="4000" b="1" dirty="0"/>
              <a:t>5,184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D719B1-3138-49FA-9BE6-2FD3F5967160}"/>
              </a:ext>
            </a:extLst>
          </p:cNvPr>
          <p:cNvSpPr txBox="1">
            <a:spLocks/>
          </p:cNvSpPr>
          <p:nvPr/>
        </p:nvSpPr>
        <p:spPr>
          <a:xfrm>
            <a:off x="7698996" y="4561199"/>
            <a:ext cx="1794170" cy="119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>
                <a:solidFill>
                  <a:srgbClr val="C00000"/>
                </a:solidFill>
              </a:rPr>
              <a:t>= 72</a:t>
            </a:r>
          </a:p>
        </p:txBody>
      </p:sp>
    </p:spTree>
    <p:extLst>
      <p:ext uri="{BB962C8B-B14F-4D97-AF65-F5344CB8AC3E}">
        <p14:creationId xmlns:p14="http://schemas.microsoft.com/office/powerpoint/2010/main" val="255806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0">
            <a:extLst>
              <a:ext uri="{FF2B5EF4-FFF2-40B4-BE49-F238E27FC236}">
                <a16:creationId xmlns:a16="http://schemas.microsoft.com/office/drawing/2014/main" id="{77110108-472C-4358-99DC-731649BA25EC}"/>
              </a:ext>
            </a:extLst>
          </p:cNvPr>
          <p:cNvSpPr/>
          <p:nvPr/>
        </p:nvSpPr>
        <p:spPr>
          <a:xfrm>
            <a:off x="5748281" y="3607166"/>
            <a:ext cx="1275852" cy="498841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008843F7-DB70-4733-9A15-289DD468ECAD}"/>
              </a:ext>
            </a:extLst>
          </p:cNvPr>
          <p:cNvSpPr/>
          <p:nvPr/>
        </p:nvSpPr>
        <p:spPr>
          <a:xfrm>
            <a:off x="9965009" y="2470787"/>
            <a:ext cx="1133156" cy="42413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ounded Rectangle 3">
            <a:extLst>
              <a:ext uri="{FF2B5EF4-FFF2-40B4-BE49-F238E27FC236}">
                <a16:creationId xmlns:a16="http://schemas.microsoft.com/office/drawing/2014/main" id="{E641A6C6-2E6C-4AFF-9EC0-FBC80444CCC0}"/>
              </a:ext>
            </a:extLst>
          </p:cNvPr>
          <p:cNvSpPr/>
          <p:nvPr/>
        </p:nvSpPr>
        <p:spPr>
          <a:xfrm>
            <a:off x="3857371" y="2468529"/>
            <a:ext cx="472421" cy="42413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214C5E-B3C1-44AD-9781-2D05A631C38C}"/>
              </a:ext>
            </a:extLst>
          </p:cNvPr>
          <p:cNvSpPr txBox="1"/>
          <p:nvPr/>
        </p:nvSpPr>
        <p:spPr>
          <a:xfrm>
            <a:off x="5748281" y="3594976"/>
            <a:ext cx="171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latin typeface="Arial" panose="020B0604020202020204" pitchFamily="34" charset="0"/>
                <a:cs typeface="Arial" panose="020B0604020202020204" pitchFamily="34" charset="0"/>
              </a:rPr>
              <a:t>Cubes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F036-67C7-427F-A32F-A6AD26EDBCCA}"/>
              </a:ext>
            </a:extLst>
          </p:cNvPr>
          <p:cNvSpPr txBox="1"/>
          <p:nvPr/>
        </p:nvSpPr>
        <p:spPr>
          <a:xfrm>
            <a:off x="0" y="-20052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7882B-8F92-4A98-B531-A1A7628AD771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D53B65-BD6D-4727-B0D8-A3B3BE7DDD7A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2C8EAE-60A9-4E61-B5A6-3F76DD8473DD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a </a:t>
              </a:r>
              <a:r>
                <a:rPr lang="en-AU" dirty="0" smtClean="0">
                  <a:solidFill>
                    <a:schemeClr val="tx1"/>
                  </a:solidFill>
                </a:rPr>
                <a:t>cube?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381CDC7-58C6-4B00-AF95-88D3AE68A65D}"/>
              </a:ext>
            </a:extLst>
          </p:cNvPr>
          <p:cNvSpPr txBox="1"/>
          <p:nvPr/>
        </p:nvSpPr>
        <p:spPr>
          <a:xfrm>
            <a:off x="369160" y="853012"/>
            <a:ext cx="944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Cubes </a:t>
            </a:r>
            <a:r>
              <a:rPr lang="en-AU" sz="3200" b="1" dirty="0">
                <a:cs typeface="Arial" panose="020B0604020202020204" pitchFamily="34" charset="0"/>
              </a:rPr>
              <a:t>– </a:t>
            </a:r>
            <a:r>
              <a:rPr lang="en-AU" sz="3200" b="1" dirty="0"/>
              <a:t>A cube is the result of a number multiplied by itself three times. </a:t>
            </a:r>
            <a:r>
              <a:rPr lang="en-AU" sz="3200" b="1" dirty="0">
                <a:cs typeface="Arial" panose="020B0604020202020204" pitchFamily="34" charset="0"/>
              </a:rPr>
              <a:t>Its symbol is </a:t>
            </a:r>
            <a:r>
              <a:rPr lang="en-AU" sz="3200" b="1" baseline="30000" dirty="0">
                <a:cs typeface="Arial" panose="020B0604020202020204" pitchFamily="34" charset="0"/>
              </a:rPr>
              <a:t>3</a:t>
            </a:r>
            <a:r>
              <a:rPr lang="en-AU" sz="3200" b="1" dirty="0"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E1AEFE-934E-47A8-BF1D-2303D2E88A3A}"/>
              </a:ext>
            </a:extLst>
          </p:cNvPr>
          <p:cNvGrpSpPr/>
          <p:nvPr/>
        </p:nvGrpSpPr>
        <p:grpSpPr>
          <a:xfrm>
            <a:off x="10156369" y="1065063"/>
            <a:ext cx="2035631" cy="971026"/>
            <a:chOff x="660399" y="3602071"/>
            <a:chExt cx="2035631" cy="97102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663313-3E26-4E3A-8EEE-587DA0D34DE9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BDF979-E3FE-4D0E-B5E7-E21496ABADCC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Why do we call it a </a:t>
              </a:r>
              <a:r>
                <a:rPr lang="en-AU" dirty="0" smtClean="0">
                  <a:solidFill>
                    <a:schemeClr val="tx1"/>
                  </a:solidFill>
                </a:rPr>
                <a:t>cube?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D80D91B-32EE-4C90-8E29-5FF53DCF54A4}"/>
              </a:ext>
            </a:extLst>
          </p:cNvPr>
          <p:cNvSpPr txBox="1"/>
          <p:nvPr/>
        </p:nvSpPr>
        <p:spPr>
          <a:xfrm>
            <a:off x="2684477" y="4576572"/>
            <a:ext cx="7454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cs typeface="Arial" panose="020B0604020202020204" pitchFamily="34" charset="0"/>
              </a:rPr>
              <a:t>To calculate the volume of a cube</a:t>
            </a:r>
            <a:r>
              <a:rPr lang="en-AU" sz="2800" dirty="0"/>
              <a:t>, you multiply the side length by itself 3 times. We therefore call multiplying a number by itself 3 times ‘cubing’ a number, and we measure volume in cubed units.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5DFE047-4206-43D9-A7B9-AFDA9795E3A5}"/>
              </a:ext>
            </a:extLst>
          </p:cNvPr>
          <p:cNvGrpSpPr/>
          <p:nvPr/>
        </p:nvGrpSpPr>
        <p:grpSpPr>
          <a:xfrm>
            <a:off x="10156369" y="3165666"/>
            <a:ext cx="2035631" cy="971026"/>
            <a:chOff x="660399" y="3602071"/>
            <a:chExt cx="2035631" cy="97102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91AFC6-4BD8-48A1-8534-82D76FE2FDD2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1769D4-C69F-49AE-B903-46FC3E54A7ED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Is 8 a cubed number?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D84BBAC-62D7-4E36-84DE-EECEA56C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7" y="4136692"/>
            <a:ext cx="2552700" cy="26765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801116-17F0-4DC1-9995-2007252D68F7}"/>
              </a:ext>
            </a:extLst>
          </p:cNvPr>
          <p:cNvSpPr txBox="1"/>
          <p:nvPr/>
        </p:nvSpPr>
        <p:spPr>
          <a:xfrm>
            <a:off x="369160" y="2425906"/>
            <a:ext cx="11875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     3</a:t>
            </a:r>
            <a:r>
              <a:rPr lang="en-AU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= 3 x 3 x 3 = 27			2.5</a:t>
            </a:r>
            <a:r>
              <a:rPr lang="en-AU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 = 2.5 x 2.5 x 2.5 = 15.625	</a:t>
            </a:r>
            <a:endParaRPr lang="en-AU" sz="2800" dirty="0">
              <a:latin typeface="Arial Black" panose="020B0A040201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6062B4-E40E-4B70-B694-E26E7C883AC7}"/>
              </a:ext>
            </a:extLst>
          </p:cNvPr>
          <p:cNvCxnSpPr>
            <a:cxnSpLocks/>
          </p:cNvCxnSpPr>
          <p:nvPr/>
        </p:nvCxnSpPr>
        <p:spPr>
          <a:xfrm flipH="1" flipV="1">
            <a:off x="4398378" y="2964546"/>
            <a:ext cx="1137008" cy="611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988DB8-D542-4218-BD27-2E1CC23BFDD5}"/>
              </a:ext>
            </a:extLst>
          </p:cNvPr>
          <p:cNvCxnSpPr>
            <a:cxnSpLocks/>
          </p:cNvCxnSpPr>
          <p:nvPr/>
        </p:nvCxnSpPr>
        <p:spPr>
          <a:xfrm flipV="1">
            <a:off x="7298871" y="2964548"/>
            <a:ext cx="2569129" cy="670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7CFA702-E0F4-4C3A-89F4-55CB9439913D}"/>
              </a:ext>
            </a:extLst>
          </p:cNvPr>
          <p:cNvGrpSpPr/>
          <p:nvPr/>
        </p:nvGrpSpPr>
        <p:grpSpPr>
          <a:xfrm>
            <a:off x="10156369" y="4280325"/>
            <a:ext cx="2035631" cy="971026"/>
            <a:chOff x="660399" y="3602071"/>
            <a:chExt cx="2035631" cy="97102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AEACE5-9BA4-46DE-87DE-84167EDA019B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A6E930-026F-477B-9D39-12C50C62A04E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Is 9 a cubed number?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01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6" grpId="0"/>
      <p:bldP spid="62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18" y="846559"/>
            <a:ext cx="9409409" cy="9187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sz="3200" b="1" dirty="0">
                <a:solidFill>
                  <a:srgbClr val="C00000"/>
                </a:solidFill>
              </a:rPr>
              <a:t>Commutative law </a:t>
            </a:r>
            <a:r>
              <a:rPr lang="en-AU" sz="3200" b="1" dirty="0"/>
              <a:t>– the order in which I add or multiply </a:t>
            </a:r>
            <a:r>
              <a:rPr lang="en-AU" sz="3200" b="1" dirty="0">
                <a:solidFill>
                  <a:srgbClr val="C00000"/>
                </a:solidFill>
              </a:rPr>
              <a:t>any two numbers </a:t>
            </a:r>
            <a:r>
              <a:rPr lang="en-AU" sz="3200" b="1" dirty="0"/>
              <a:t>does not change the answer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336471" y="2846432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/>
              <a:t>7 x 5 = 35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10045149" y="0"/>
            <a:ext cx="2146851" cy="1594940"/>
            <a:chOff x="660398" y="3602071"/>
            <a:chExt cx="2035631" cy="11345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42961"/>
              <a:ext cx="2035629" cy="893641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does the commutative law state?</a:t>
              </a:r>
            </a:p>
          </p:txBody>
        </p:sp>
      </p:grpSp>
      <p:pic>
        <p:nvPicPr>
          <p:cNvPr id="2050" name="Picture 2" descr="Men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236" y="4438423"/>
            <a:ext cx="2319131" cy="23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95044" y="6326859"/>
            <a:ext cx="549965" cy="430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688732" y="2843069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/>
              <a:t>5 x 7 = 35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336471" y="4038096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/>
              <a:t>7 + 8 = 15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688732" y="4040393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/>
              <a:t>8 + 7 = 15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6BD8E-CB7A-4D37-B7E9-272120B92CF9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</p:spTree>
    <p:extLst>
      <p:ext uri="{BB962C8B-B14F-4D97-AF65-F5344CB8AC3E}">
        <p14:creationId xmlns:p14="http://schemas.microsoft.com/office/powerpoint/2010/main" val="17930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14" grpId="0" build="p"/>
      <p:bldP spid="15" grpId="0" build="p"/>
      <p:bldP spid="1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700" y="3295908"/>
            <a:ext cx="4086550" cy="3297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0208" y="2889754"/>
            <a:ext cx="1834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√8 =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BA2C9-09E6-4476-8BA5-FC570F940727}"/>
              </a:ext>
            </a:extLst>
          </p:cNvPr>
          <p:cNvSpPr txBox="1"/>
          <p:nvPr/>
        </p:nvSpPr>
        <p:spPr>
          <a:xfrm>
            <a:off x="0" y="-20052"/>
            <a:ext cx="4023093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B0E4D-6519-4286-80D5-CE3C9E3A3B2E}"/>
              </a:ext>
            </a:extLst>
          </p:cNvPr>
          <p:cNvSpPr txBox="1"/>
          <p:nvPr/>
        </p:nvSpPr>
        <p:spPr>
          <a:xfrm>
            <a:off x="381626" y="1211713"/>
            <a:ext cx="9970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C00000"/>
                </a:solidFill>
                <a:cs typeface="Arial" panose="020B0604020202020204" pitchFamily="34" charset="0"/>
              </a:rPr>
              <a:t>Cube Root </a:t>
            </a:r>
            <a:r>
              <a:rPr lang="en-AU" sz="3200" b="1" dirty="0">
                <a:cs typeface="Arial" panose="020B0604020202020204" pitchFamily="34" charset="0"/>
              </a:rPr>
              <a:t>– </a:t>
            </a:r>
            <a:r>
              <a:rPr lang="en-AU" sz="3200" b="1" dirty="0"/>
              <a:t>Just like square roots, cube rooting a number is the opposite of cubing a number. </a:t>
            </a:r>
            <a:r>
              <a:rPr lang="en-AU" sz="3200" b="1" dirty="0">
                <a:cs typeface="Arial" panose="020B0604020202020204" pitchFamily="34" charset="0"/>
              </a:rPr>
              <a:t>Its symbol is </a:t>
            </a:r>
            <a:r>
              <a:rPr lang="en-AU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AU" sz="3200" b="1" dirty="0">
                <a:cs typeface="Arial" panose="020B0604020202020204" pitchFamily="34" charset="0"/>
              </a:rPr>
              <a:t>.</a:t>
            </a:r>
          </a:p>
          <a:p>
            <a:endParaRPr lang="en-AU" sz="32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CB8937-6266-45B5-98EE-C58EFB275E7A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971C4-132D-4BC8-89A6-0CDD2E95D0F7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78C0F5-458B-452E-A77D-FC0503FA3CB0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is a cube root?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528EAE-1A19-4BC4-9008-FA9FC4031CBE}"/>
              </a:ext>
            </a:extLst>
          </p:cNvPr>
          <p:cNvSpPr txBox="1"/>
          <p:nvPr/>
        </p:nvSpPr>
        <p:spPr>
          <a:xfrm>
            <a:off x="3079965" y="4049011"/>
            <a:ext cx="214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√729 =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AB9D5-745E-4CC3-9B38-A21C43C972B3}"/>
              </a:ext>
            </a:extLst>
          </p:cNvPr>
          <p:cNvSpPr txBox="1"/>
          <p:nvPr/>
        </p:nvSpPr>
        <p:spPr>
          <a:xfrm>
            <a:off x="2811711" y="5208268"/>
            <a:ext cx="2422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√1728 = 12</a:t>
            </a:r>
          </a:p>
          <a:p>
            <a:endParaRPr lang="en-AU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10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FBA2C9-09E6-4476-8BA5-FC570F940727}"/>
              </a:ext>
            </a:extLst>
          </p:cNvPr>
          <p:cNvSpPr txBox="1"/>
          <p:nvPr/>
        </p:nvSpPr>
        <p:spPr>
          <a:xfrm>
            <a:off x="0" y="-20052"/>
            <a:ext cx="2005631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Questions</a:t>
            </a:r>
            <a:endParaRPr lang="en-A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0727" y="1789043"/>
                <a:ext cx="1282210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e>
                      </m:rad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27" y="1789043"/>
                <a:ext cx="1282210" cy="550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88437" y="812169"/>
            <a:ext cx="5440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Calculate the following:</a:t>
            </a:r>
            <a:endParaRPr lang="en-A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280726" y="3092056"/>
                <a:ext cx="9309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26" y="3092056"/>
                <a:ext cx="93095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80727" y="4646780"/>
                <a:ext cx="9309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27" y="4646780"/>
                <a:ext cx="93095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286801" y="1814504"/>
                <a:ext cx="9309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01" y="1814504"/>
                <a:ext cx="93096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707924" y="3168606"/>
                <a:ext cx="1509837" cy="560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AU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125</m:t>
                          </m:r>
                        </m:e>
                      </m:rad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924" y="3168606"/>
                <a:ext cx="1509837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224989" y="4590803"/>
                <a:ext cx="1054583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89" y="4590803"/>
                <a:ext cx="1054583" cy="550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570508" y="457614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CB8937-6266-45B5-98EE-C58EFB275E7A}"/>
              </a:ext>
            </a:extLst>
          </p:cNvPr>
          <p:cNvGrpSpPr/>
          <p:nvPr/>
        </p:nvGrpSpPr>
        <p:grpSpPr>
          <a:xfrm>
            <a:off x="10156369" y="-1"/>
            <a:ext cx="2035631" cy="1335389"/>
            <a:chOff x="660399" y="3602071"/>
            <a:chExt cx="2035631" cy="9710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3971C4-132D-4BC8-89A6-0CDD2E95D0F7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78C0F5-458B-452E-A77D-FC0503FA3CB0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</a:t>
              </a:r>
              <a:r>
                <a:rPr lang="en-AU" dirty="0" smtClean="0">
                  <a:solidFill>
                    <a:schemeClr val="tx1"/>
                  </a:solidFill>
                </a:rPr>
                <a:t>link do you see between cubes and </a:t>
              </a:r>
              <a:r>
                <a:rPr lang="en-AU" smtClean="0">
                  <a:solidFill>
                    <a:schemeClr val="tx1"/>
                  </a:solidFill>
                </a:rPr>
                <a:t>cube roots?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73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7395224" y="1616374"/>
            <a:ext cx="1158771" cy="10974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ounded Rectangle 16"/>
          <p:cNvSpPr/>
          <p:nvPr/>
        </p:nvSpPr>
        <p:spPr>
          <a:xfrm>
            <a:off x="4656827" y="1609907"/>
            <a:ext cx="1158771" cy="11038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212897" y="110462"/>
            <a:ext cx="118759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6600" dirty="0">
                <a:latin typeface="Arial Black" panose="020B0A04020102020204" pitchFamily="34" charset="0"/>
              </a:rPr>
              <a:t>On Your Calculator</a:t>
            </a:r>
          </a:p>
        </p:txBody>
      </p:sp>
      <p:pic>
        <p:nvPicPr>
          <p:cNvPr id="2050" name="Picture 2" descr="Image result for scientific calcul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3501" y="1180812"/>
            <a:ext cx="5541414" cy="554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cxnSpLocks/>
            <a:endCxn id="11" idx="7"/>
          </p:cNvCxnSpPr>
          <p:nvPr/>
        </p:nvCxnSpPr>
        <p:spPr>
          <a:xfrm flipH="1">
            <a:off x="1964852" y="2737881"/>
            <a:ext cx="2966377" cy="1239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704689" y="3947429"/>
            <a:ext cx="304800" cy="20484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5940560" y="1616374"/>
            <a:ext cx="1462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en-A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11243" y="1609907"/>
            <a:ext cx="1004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i="1" dirty="0"/>
              <a:t>x	</a:t>
            </a:r>
            <a:endParaRPr lang="en-AU" sz="6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09532" y="1820720"/>
            <a:ext cx="283001" cy="304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5406405" y="3123057"/>
            <a:ext cx="543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You might need to press shift first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5677" y="1553397"/>
            <a:ext cx="498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60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84C4E-046E-40A7-A65B-3681C4E2CB18}"/>
              </a:ext>
            </a:extLst>
          </p:cNvPr>
          <p:cNvSpPr txBox="1"/>
          <p:nvPr/>
        </p:nvSpPr>
        <p:spPr>
          <a:xfrm>
            <a:off x="8671569" y="1616374"/>
            <a:ext cx="1462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en-A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C53968B8-7924-47FB-8003-CA091CA7619C}"/>
              </a:ext>
            </a:extLst>
          </p:cNvPr>
          <p:cNvSpPr/>
          <p:nvPr/>
        </p:nvSpPr>
        <p:spPr>
          <a:xfrm>
            <a:off x="10133620" y="1609907"/>
            <a:ext cx="1158771" cy="10974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F8B062-5A51-40BE-8BFC-DEDDFF55AE12}"/>
              </a:ext>
            </a:extLst>
          </p:cNvPr>
          <p:cNvSpPr txBox="1"/>
          <p:nvPr/>
        </p:nvSpPr>
        <p:spPr>
          <a:xfrm>
            <a:off x="10338027" y="1616374"/>
            <a:ext cx="1004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i="1" dirty="0" err="1"/>
              <a:t>x</a:t>
            </a:r>
            <a:r>
              <a:rPr lang="en-AU" sz="6000" i="1" baseline="30000" dirty="0" err="1"/>
              <a:t>y</a:t>
            </a:r>
            <a:r>
              <a:rPr lang="en-AU" sz="6000" i="1" dirty="0"/>
              <a:t>	</a:t>
            </a:r>
            <a:endParaRPr lang="en-AU" sz="6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196472-BB81-4E9E-A544-0F8E31A65299}"/>
              </a:ext>
            </a:extLst>
          </p:cNvPr>
          <p:cNvSpPr txBox="1">
            <a:spLocks/>
          </p:cNvSpPr>
          <p:nvPr/>
        </p:nvSpPr>
        <p:spPr>
          <a:xfrm>
            <a:off x="6864812" y="4561199"/>
            <a:ext cx="947415" cy="6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/>
              <a:t>8</a:t>
            </a:r>
            <a:r>
              <a:rPr lang="en-AU" sz="4000" b="1" baseline="30000" dirty="0"/>
              <a:t>6</a:t>
            </a:r>
            <a:endParaRPr lang="en-AU" sz="4000" b="1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D0B99AE-5A8E-4B9A-9B8F-C9822F6BDD93}"/>
              </a:ext>
            </a:extLst>
          </p:cNvPr>
          <p:cNvSpPr txBox="1">
            <a:spLocks/>
          </p:cNvSpPr>
          <p:nvPr/>
        </p:nvSpPr>
        <p:spPr>
          <a:xfrm>
            <a:off x="7698996" y="4561199"/>
            <a:ext cx="2550130" cy="119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000" b="1" dirty="0">
                <a:solidFill>
                  <a:srgbClr val="C00000"/>
                </a:solidFill>
              </a:rPr>
              <a:t>= 262,144</a:t>
            </a:r>
          </a:p>
        </p:txBody>
      </p:sp>
    </p:spTree>
    <p:extLst>
      <p:ext uri="{BB962C8B-B14F-4D97-AF65-F5344CB8AC3E}">
        <p14:creationId xmlns:p14="http://schemas.microsoft.com/office/powerpoint/2010/main" val="34511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4AD6CD-2DC4-4B5D-AD09-1A8D829939F5}"/>
              </a:ext>
            </a:extLst>
          </p:cNvPr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C25B51-5C6C-4C99-A581-743B79CF847B}"/>
              </a:ext>
            </a:extLst>
          </p:cNvPr>
          <p:cNvSpPr txBox="1">
            <a:spLocks/>
          </p:cNvSpPr>
          <p:nvPr/>
        </p:nvSpPr>
        <p:spPr>
          <a:xfrm>
            <a:off x="2434620" y="-88976"/>
            <a:ext cx="96025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latin typeface="Arial Black" panose="020B0A04020102020204" pitchFamily="34" charset="0"/>
              </a:rPr>
              <a:t>What have we learnt today?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4130" y="1097282"/>
            <a:ext cx="4432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latin typeface="Arial Black" panose="020B0A04020102020204" pitchFamily="34" charset="0"/>
              </a:rPr>
              <a:t>Lesson Objectives: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001D6D-24F0-4E0D-BA00-2E146786E7EB}"/>
              </a:ext>
            </a:extLst>
          </p:cNvPr>
          <p:cNvSpPr txBox="1"/>
          <p:nvPr/>
        </p:nvSpPr>
        <p:spPr>
          <a:xfrm>
            <a:off x="264130" y="1763082"/>
            <a:ext cx="10949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cs typeface="Arial" panose="020B0604020202020204" pitchFamily="34" charset="0"/>
              </a:rPr>
              <a:t>I will </a:t>
            </a:r>
            <a:r>
              <a:rPr lang="en-AU" sz="3200" b="1" dirty="0"/>
              <a:t>calculate indices using times tables and my calculator</a:t>
            </a:r>
            <a:r>
              <a:rPr lang="en-AU" sz="3200" b="1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99539-7935-41B4-9F0B-8A944F4322CC}"/>
              </a:ext>
            </a:extLst>
          </p:cNvPr>
          <p:cNvSpPr txBox="1"/>
          <p:nvPr/>
        </p:nvSpPr>
        <p:spPr>
          <a:xfrm>
            <a:off x="654805" y="2946690"/>
            <a:ext cx="1779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AU" sz="4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AU" sz="4800" b="1" dirty="0">
                <a:latin typeface="Arial" panose="020B0604020202020204" pitchFamily="34" charset="0"/>
                <a:cs typeface="Arial" panose="020B0604020202020204" pitchFamily="34" charset="0"/>
              </a:rPr>
              <a:t>=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9550C-DF6C-477C-9EF2-C9A95403F242}"/>
              </a:ext>
            </a:extLst>
          </p:cNvPr>
          <p:cNvSpPr txBox="1"/>
          <p:nvPr/>
        </p:nvSpPr>
        <p:spPr>
          <a:xfrm>
            <a:off x="328234" y="3920150"/>
            <a:ext cx="210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 dirty="0">
                <a:latin typeface="Arial" panose="020B0604020202020204" pitchFamily="34" charset="0"/>
                <a:cs typeface="Arial" panose="020B0604020202020204" pitchFamily="34" charset="0"/>
              </a:rPr>
              <a:t>= 6 x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730E94-96D5-438A-8BDC-375F1585F443}"/>
              </a:ext>
            </a:extLst>
          </p:cNvPr>
          <p:cNvSpPr txBox="1"/>
          <p:nvPr/>
        </p:nvSpPr>
        <p:spPr>
          <a:xfrm>
            <a:off x="328234" y="4728015"/>
            <a:ext cx="210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AU" sz="4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423F39-228D-467D-9352-B1FE1D530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3219450"/>
            <a:ext cx="92106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A8D08E-840A-4ABF-BDB3-968EFCCE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48" y="791955"/>
            <a:ext cx="11738113" cy="5887141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Open your textbooks to:</a:t>
            </a:r>
            <a:endParaRPr lang="en-AU" dirty="0"/>
          </a:p>
          <a:p>
            <a:pPr marL="0" indent="0">
              <a:buNone/>
            </a:pPr>
            <a:r>
              <a:rPr lang="en-AU" b="1" dirty="0"/>
              <a:t>Chapter</a:t>
            </a:r>
            <a:r>
              <a:rPr lang="en-AU" dirty="0"/>
              <a:t> 1.2 </a:t>
            </a:r>
          </a:p>
          <a:p>
            <a:pPr marL="0" indent="0">
              <a:buNone/>
            </a:pPr>
            <a:r>
              <a:rPr lang="en-AU" b="1" dirty="0"/>
              <a:t>Questions: </a:t>
            </a:r>
            <a:r>
              <a:rPr lang="en-AU" dirty="0"/>
              <a:t>1 </a:t>
            </a:r>
            <a:r>
              <a:rPr lang="en-AU" dirty="0" smtClean="0"/>
              <a:t>– 5 (1 column), 8 (1 column), 6, 9, 11</a:t>
            </a:r>
            <a:endParaRPr lang="en-AU" dirty="0"/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C1DE274-75E8-4178-AF08-49F3C0182597}"/>
              </a:ext>
            </a:extLst>
          </p:cNvPr>
          <p:cNvSpPr txBox="1">
            <a:spLocks/>
          </p:cNvSpPr>
          <p:nvPr/>
        </p:nvSpPr>
        <p:spPr>
          <a:xfrm>
            <a:off x="7133193" y="197964"/>
            <a:ext cx="4598366" cy="490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b="1" dirty="0"/>
              <a:t>Mathematics Page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975EB-6091-42EA-BFE3-72460378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94" y="2302057"/>
            <a:ext cx="3554706" cy="4510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24C62-EECE-4C3B-93F2-AB10B845F190}"/>
              </a:ext>
            </a:extLst>
          </p:cNvPr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2A0945-420F-49DC-8F2A-6BDF186E9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648" y="1334683"/>
            <a:ext cx="4177460" cy="538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2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19" y="846559"/>
            <a:ext cx="8932826" cy="9187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AU" sz="3200" b="1" dirty="0">
                <a:solidFill>
                  <a:srgbClr val="C00000"/>
                </a:solidFill>
              </a:rPr>
              <a:t>Associative law </a:t>
            </a:r>
            <a:r>
              <a:rPr lang="en-AU" sz="3200" b="1" dirty="0"/>
              <a:t>– the order in which </a:t>
            </a:r>
            <a:r>
              <a:rPr lang="en-AU" sz="3200" b="1" dirty="0">
                <a:solidFill>
                  <a:srgbClr val="C00000"/>
                </a:solidFill>
              </a:rPr>
              <a:t>3 or more numbers</a:t>
            </a:r>
            <a:r>
              <a:rPr lang="en-AU" sz="3200" b="1" dirty="0"/>
              <a:t> are added or multiplied, does not change the results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72177" y="2605383"/>
            <a:ext cx="3249692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2 </a:t>
            </a:r>
            <a:r>
              <a:rPr lang="en-AU" sz="3200" b="1" dirty="0"/>
              <a:t>x </a:t>
            </a:r>
            <a:r>
              <a:rPr lang="en-AU" sz="3200" b="1" dirty="0" smtClean="0"/>
              <a:t>3 x </a:t>
            </a:r>
            <a:r>
              <a:rPr lang="en-AU" sz="3200" b="1" dirty="0"/>
              <a:t>5 = 30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10045149" y="0"/>
            <a:ext cx="2146851" cy="1594940"/>
            <a:chOff x="660398" y="3602071"/>
            <a:chExt cx="2035631" cy="11345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42961"/>
              <a:ext cx="2035629" cy="893641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does the associative law state?</a:t>
              </a:r>
            </a:p>
          </p:txBody>
        </p:sp>
      </p:grpSp>
      <p:pic>
        <p:nvPicPr>
          <p:cNvPr id="2050" name="Picture 2" descr="Men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236" y="4438423"/>
            <a:ext cx="2319131" cy="23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95044" y="6326859"/>
            <a:ext cx="549965" cy="430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5346823" y="2582919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3 </a:t>
            </a:r>
            <a:r>
              <a:rPr lang="en-AU" sz="3200" b="1" dirty="0"/>
              <a:t>x </a:t>
            </a:r>
            <a:r>
              <a:rPr lang="en-AU" sz="3200" b="1" dirty="0" smtClean="0"/>
              <a:t>5 x 2 </a:t>
            </a:r>
            <a:r>
              <a:rPr lang="en-AU" sz="3200" b="1" dirty="0"/>
              <a:t>=30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72177" y="4565680"/>
            <a:ext cx="2706767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6 </a:t>
            </a:r>
            <a:r>
              <a:rPr lang="en-AU" sz="3200" b="1" dirty="0"/>
              <a:t>+ </a:t>
            </a:r>
            <a:r>
              <a:rPr lang="en-AU" sz="3200" b="1" dirty="0" smtClean="0"/>
              <a:t>7 </a:t>
            </a:r>
            <a:r>
              <a:rPr lang="en-AU" sz="3200" b="1" dirty="0"/>
              <a:t>+ 8 = 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5346823" y="4565679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/>
              <a:t>6 + 8</a:t>
            </a:r>
            <a:r>
              <a:rPr lang="en-AU" sz="3200" b="1" dirty="0" smtClean="0"/>
              <a:t> </a:t>
            </a:r>
            <a:r>
              <a:rPr lang="en-AU" sz="3200" b="1" dirty="0"/>
              <a:t>+ 7</a:t>
            </a:r>
            <a:r>
              <a:rPr lang="en-AU" sz="3200" b="1" dirty="0" smtClean="0"/>
              <a:t> </a:t>
            </a:r>
            <a:r>
              <a:rPr lang="en-AU" sz="3200" b="1" dirty="0"/>
              <a:t>= 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A3C37-F5F5-445A-95D7-2CCCCB1DD36E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</p:spTree>
    <p:extLst>
      <p:ext uri="{BB962C8B-B14F-4D97-AF65-F5344CB8AC3E}">
        <p14:creationId xmlns:p14="http://schemas.microsoft.com/office/powerpoint/2010/main" val="251328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14" grpId="0" build="p"/>
      <p:bldP spid="15" grpId="0" build="p"/>
      <p:bldP spid="1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19" y="846559"/>
            <a:ext cx="8932826" cy="918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3200" b="1" dirty="0" smtClean="0">
                <a:solidFill>
                  <a:srgbClr val="C00000"/>
                </a:solidFill>
              </a:rPr>
              <a:t>Distributive law </a:t>
            </a:r>
            <a:r>
              <a:rPr lang="en-AU" sz="3200" b="1" dirty="0" smtClean="0"/>
              <a:t>– we split large numbers into 1s, 10s and 100s</a:t>
            </a:r>
          </a:p>
          <a:p>
            <a:pPr marL="0" indent="0">
              <a:buNone/>
            </a:pPr>
            <a:endParaRPr lang="en-AU" b="1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25877" y="120871"/>
            <a:ext cx="2146850" cy="1365083"/>
            <a:chOff x="660399" y="3602071"/>
            <a:chExt cx="2035630" cy="9710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What is the </a:t>
              </a:r>
              <a:r>
                <a:rPr lang="en-AU" dirty="0">
                  <a:solidFill>
                    <a:schemeClr val="tx1"/>
                  </a:solidFill>
                </a:rPr>
                <a:t>d</a:t>
              </a:r>
              <a:r>
                <a:rPr lang="en-AU" dirty="0" smtClean="0">
                  <a:solidFill>
                    <a:schemeClr val="tx1"/>
                  </a:solidFill>
                </a:rPr>
                <a:t>istributive law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25877" y="1638590"/>
            <a:ext cx="2146851" cy="1594940"/>
            <a:chOff x="660398" y="3602071"/>
            <a:chExt cx="2035631" cy="11345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</a:t>
              </a:r>
              <a:r>
                <a:rPr lang="en-AU" sz="1400" b="1" dirty="0" smtClean="0">
                  <a:solidFill>
                    <a:schemeClr val="bg1"/>
                  </a:solidFill>
                </a:rPr>
                <a:t>2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42961"/>
              <a:ext cx="2035629" cy="89364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What does the </a:t>
              </a:r>
              <a:r>
                <a:rPr lang="en-AU" dirty="0">
                  <a:solidFill>
                    <a:schemeClr val="tx1"/>
                  </a:solidFill>
                </a:rPr>
                <a:t>distributive </a:t>
              </a:r>
              <a:r>
                <a:rPr lang="en-AU" dirty="0" smtClean="0">
                  <a:solidFill>
                    <a:schemeClr val="tx1"/>
                  </a:solidFill>
                </a:rPr>
                <a:t>law involve?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695044" y="6326859"/>
            <a:ext cx="549965" cy="430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85873" y="1977237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57 x 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85873" y="2726940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b="1" dirty="0" smtClean="0"/>
              <a:t>= 8 x (50 + 7)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85873" y="3474732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b="1" dirty="0" smtClean="0"/>
              <a:t>= 8x50 + 8x7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85873" y="4133123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b="1" dirty="0" smtClean="0"/>
              <a:t>= 400 + 56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25877" y="3339142"/>
            <a:ext cx="2146851" cy="984132"/>
            <a:chOff x="660398" y="3602071"/>
            <a:chExt cx="2035631" cy="7000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42961"/>
              <a:ext cx="2035629" cy="45915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How can I split 18?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B7BD2F-3E41-4666-9423-6504EF550CDD}"/>
              </a:ext>
            </a:extLst>
          </p:cNvPr>
          <p:cNvGrpSpPr/>
          <p:nvPr/>
        </p:nvGrpSpPr>
        <p:grpSpPr>
          <a:xfrm>
            <a:off x="9925877" y="4438425"/>
            <a:ext cx="2146851" cy="984132"/>
            <a:chOff x="660398" y="3602071"/>
            <a:chExt cx="2035631" cy="70004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1421F4-0FD3-4306-AB8B-AC3112E2199C}"/>
                </a:ext>
              </a:extLst>
            </p:cNvPr>
            <p:cNvSpPr txBox="1"/>
            <p:nvPr/>
          </p:nvSpPr>
          <p:spPr>
            <a:xfrm>
              <a:off x="660400" y="3602071"/>
              <a:ext cx="2035629" cy="218931"/>
            </a:xfrm>
            <a:prstGeom prst="rect">
              <a:avLst/>
            </a:prstGeom>
            <a:solidFill>
              <a:srgbClr val="01244E"/>
            </a:solidFill>
            <a:ln>
              <a:solidFill>
                <a:srgbClr val="005C4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 </a:t>
              </a:r>
              <a:r>
                <a:rPr lang="en-AU" sz="1400" b="1" dirty="0" smtClean="0">
                  <a:solidFill>
                    <a:schemeClr val="bg1"/>
                  </a:solidFill>
                </a:rPr>
                <a:t>4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591B49-2139-4D2E-A0CF-CA941EFFA339}"/>
                </a:ext>
              </a:extLst>
            </p:cNvPr>
            <p:cNvSpPr/>
            <p:nvPr/>
          </p:nvSpPr>
          <p:spPr>
            <a:xfrm>
              <a:off x="660398" y="3842961"/>
              <a:ext cx="2035629" cy="45915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solidFill>
                <a:srgbClr val="005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How can I split 56?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85873" y="4847887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dirty="0" smtClean="0"/>
              <a:t>= 456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866814-1C68-4ED0-A5C6-5F6F9D8ECF03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5755504" y="2108474"/>
            <a:ext cx="2254799" cy="630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4 x 55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491689" y="1638590"/>
            <a:ext cx="55419" cy="50182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755504" y="1484701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80747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build="p"/>
      <p:bldP spid="18" grpId="0"/>
      <p:bldP spid="19" grpId="0"/>
      <p:bldP spid="20" grpId="0"/>
      <p:bldP spid="32" grpId="0"/>
      <p:bldP spid="28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19" y="846559"/>
            <a:ext cx="8932826" cy="91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Use the ‘</a:t>
            </a:r>
            <a:r>
              <a:rPr lang="en-AU" b="1" dirty="0" smtClean="0">
                <a:solidFill>
                  <a:srgbClr val="C00000"/>
                </a:solidFill>
              </a:rPr>
              <a:t>make easy numbers</a:t>
            </a:r>
            <a:r>
              <a:rPr lang="en-AU" b="1" dirty="0" smtClean="0"/>
              <a:t>’ strategy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491493" y="1946367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293 + 569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170819" y="2825189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= 293 + 7 + 562   (take the 7 from 569)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06858" y="3848717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= </a:t>
            </a:r>
            <a:r>
              <a:rPr lang="en-AU" sz="3200" b="1" dirty="0" smtClean="0">
                <a:solidFill>
                  <a:srgbClr val="FF0000"/>
                </a:solidFill>
              </a:rPr>
              <a:t>300 </a:t>
            </a:r>
            <a:r>
              <a:rPr lang="en-AU" sz="3200" b="1" dirty="0" smtClean="0"/>
              <a:t>+ 562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06858" y="4821605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= </a:t>
            </a:r>
            <a:r>
              <a:rPr lang="en-AU" sz="3200" b="1" dirty="0" smtClean="0">
                <a:solidFill>
                  <a:srgbClr val="FF0000"/>
                </a:solidFill>
              </a:rPr>
              <a:t>862</a:t>
            </a:r>
            <a:endParaRPr lang="en-AU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66814-1C68-4ED0-A5C6-5F6F9D8ECF03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8320389" y="2247530"/>
            <a:ext cx="2254799" cy="630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325 </a:t>
            </a:r>
            <a:r>
              <a:rPr lang="en-AU" sz="3200" b="1" dirty="0"/>
              <a:t>+</a:t>
            </a:r>
            <a:r>
              <a:rPr lang="en-AU" sz="3200" b="1" dirty="0" smtClean="0"/>
              <a:t> 297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985728" y="1668787"/>
            <a:ext cx="55419" cy="50182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92016" y="1230051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91857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9" grpId="0" build="p"/>
      <p:bldP spid="40" grpId="0" build="p"/>
      <p:bldP spid="19" grpId="0" build="p"/>
      <p:bldP spid="20" grpId="0" build="p"/>
      <p:bldP spid="11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19" y="846559"/>
            <a:ext cx="8932826" cy="91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Use the ‘</a:t>
            </a:r>
            <a:r>
              <a:rPr lang="en-AU" b="1" dirty="0">
                <a:solidFill>
                  <a:srgbClr val="C00000"/>
                </a:solidFill>
              </a:rPr>
              <a:t>make easy numbers</a:t>
            </a:r>
            <a:r>
              <a:rPr lang="en-AU" b="1" dirty="0"/>
              <a:t>’ strategy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491493" y="1946367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4 x 42 x 5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170819" y="2825189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= 4 x 5 x 42 (swap 5 and 42)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06858" y="3848717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= </a:t>
            </a:r>
            <a:r>
              <a:rPr lang="en-AU" sz="3200" b="1" dirty="0">
                <a:solidFill>
                  <a:srgbClr val="FF0000"/>
                </a:solidFill>
              </a:rPr>
              <a:t>2</a:t>
            </a:r>
            <a:r>
              <a:rPr lang="en-AU" sz="3200" b="1" dirty="0" smtClean="0">
                <a:solidFill>
                  <a:srgbClr val="FF0000"/>
                </a:solidFill>
              </a:rPr>
              <a:t>0 </a:t>
            </a:r>
            <a:r>
              <a:rPr lang="en-AU" sz="3200" b="1" dirty="0"/>
              <a:t>x</a:t>
            </a:r>
            <a:r>
              <a:rPr lang="en-AU" sz="3200" b="1" dirty="0" smtClean="0"/>
              <a:t> 42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206858" y="4821605"/>
            <a:ext cx="8932826" cy="65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 smtClean="0"/>
              <a:t>= </a:t>
            </a:r>
            <a:r>
              <a:rPr lang="en-AU" sz="3200" b="1" dirty="0" smtClean="0">
                <a:solidFill>
                  <a:srgbClr val="FF0000"/>
                </a:solidFill>
              </a:rPr>
              <a:t>8</a:t>
            </a:r>
            <a:r>
              <a:rPr lang="en-AU" sz="3200" b="1" dirty="0">
                <a:solidFill>
                  <a:srgbClr val="FF0000"/>
                </a:solidFill>
              </a:rPr>
              <a:t>4</a:t>
            </a:r>
            <a:r>
              <a:rPr lang="en-AU" sz="3200" b="1" dirty="0" smtClean="0">
                <a:solidFill>
                  <a:srgbClr val="FF0000"/>
                </a:solidFill>
              </a:rPr>
              <a:t>0</a:t>
            </a:r>
            <a:endParaRPr lang="en-AU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66814-1C68-4ED0-A5C6-5F6F9D8ECF03}"/>
              </a:ext>
            </a:extLst>
          </p:cNvPr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C5A9A1-D7F9-4F08-AA5C-9FF4AABC404F}"/>
              </a:ext>
            </a:extLst>
          </p:cNvPr>
          <p:cNvSpPr txBox="1">
            <a:spLocks/>
          </p:cNvSpPr>
          <p:nvPr/>
        </p:nvSpPr>
        <p:spPr>
          <a:xfrm>
            <a:off x="7067469" y="2040320"/>
            <a:ext cx="2254799" cy="630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dirty="0"/>
              <a:t>2</a:t>
            </a:r>
            <a:r>
              <a:rPr lang="en-AU" sz="3200" b="1" dirty="0" smtClean="0"/>
              <a:t> x 16 x 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803654" y="1570436"/>
            <a:ext cx="55419" cy="50182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67469" y="1416547"/>
            <a:ext cx="182325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Whiteboards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46637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9" grpId="0" build="p"/>
      <p:bldP spid="40" grpId="0" build="p"/>
      <p:bldP spid="19" grpId="0" build="p"/>
      <p:bldP spid="20" grpId="0" build="p"/>
      <p:bldP spid="12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175E2EE-D511-47BA-96B1-2D89396BAFBE}"/>
              </a:ext>
            </a:extLst>
          </p:cNvPr>
          <p:cNvSpPr txBox="1"/>
          <p:nvPr/>
        </p:nvSpPr>
        <p:spPr>
          <a:xfrm>
            <a:off x="0" y="-6605"/>
            <a:ext cx="3424403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A1404F-2D51-4BE2-B71E-AC3D0D10D9AE}"/>
              </a:ext>
            </a:extLst>
          </p:cNvPr>
          <p:cNvSpPr txBox="1"/>
          <p:nvPr/>
        </p:nvSpPr>
        <p:spPr>
          <a:xfrm>
            <a:off x="0" y="3336331"/>
            <a:ext cx="2916437" cy="58477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Success Criteria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F0A19D-2337-4957-A59A-BBE73EC03E1F}"/>
              </a:ext>
            </a:extLst>
          </p:cNvPr>
          <p:cNvGrpSpPr/>
          <p:nvPr/>
        </p:nvGrpSpPr>
        <p:grpSpPr>
          <a:xfrm>
            <a:off x="10156369" y="0"/>
            <a:ext cx="2035631" cy="971026"/>
            <a:chOff x="660399" y="3602071"/>
            <a:chExt cx="2035631" cy="97102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84506A-3C79-4667-940B-36880AE95A8C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F11CF9-6738-4A82-BE25-AAEDB65F620F}"/>
                </a:ext>
              </a:extLst>
            </p:cNvPr>
            <p:cNvSpPr/>
            <p:nvPr/>
          </p:nvSpPr>
          <p:spPr>
            <a:xfrm>
              <a:off x="660399" y="3931961"/>
              <a:ext cx="2035629" cy="64113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What will we learn today?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381CDC7-58C6-4B00-AF95-88D3AE68A65D}"/>
              </a:ext>
            </a:extLst>
          </p:cNvPr>
          <p:cNvSpPr txBox="1"/>
          <p:nvPr/>
        </p:nvSpPr>
        <p:spPr>
          <a:xfrm>
            <a:off x="513247" y="1303945"/>
            <a:ext cx="78200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cs typeface="Arial" panose="020B0604020202020204" pitchFamily="34" charset="0"/>
              </a:rPr>
              <a:t>I will </a:t>
            </a:r>
            <a:r>
              <a:rPr lang="en-AU" sz="3200" b="1" dirty="0"/>
              <a:t>calculate indices using times tables and my calculator</a:t>
            </a:r>
            <a:r>
              <a:rPr lang="en-AU" sz="3200" b="1" dirty="0"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F6B83B5-A429-4FF7-B454-245FD8B5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656" y="3068468"/>
            <a:ext cx="2501639" cy="354483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8C0F990-FA28-4D59-B1A1-CF11ADF42B0E}"/>
              </a:ext>
            </a:extLst>
          </p:cNvPr>
          <p:cNvGrpSpPr/>
          <p:nvPr/>
        </p:nvGrpSpPr>
        <p:grpSpPr>
          <a:xfrm>
            <a:off x="10156369" y="1080311"/>
            <a:ext cx="2035631" cy="1194596"/>
            <a:chOff x="660399" y="3602071"/>
            <a:chExt cx="2035631" cy="11945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65C0C49-9730-415E-90E7-F880952B87EB}"/>
                </a:ext>
              </a:extLst>
            </p:cNvPr>
            <p:cNvSpPr txBox="1"/>
            <p:nvPr/>
          </p:nvSpPr>
          <p:spPr>
            <a:xfrm>
              <a:off x="660400" y="3602071"/>
              <a:ext cx="2035630" cy="307777"/>
            </a:xfrm>
            <a:prstGeom prst="rect">
              <a:avLst/>
            </a:prstGeom>
            <a:solidFill>
              <a:srgbClr val="01244E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1"/>
                  </a:solidFill>
                </a:rPr>
                <a:t>CFU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C9CE05-2369-4108-82FB-59DF26374DA3}"/>
                </a:ext>
              </a:extLst>
            </p:cNvPr>
            <p:cNvSpPr/>
            <p:nvPr/>
          </p:nvSpPr>
          <p:spPr>
            <a:xfrm>
              <a:off x="660399" y="3931961"/>
              <a:ext cx="2035629" cy="86470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How will you know that you are successful?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269AF61-750A-4C41-991C-B4142C532DB6}"/>
              </a:ext>
            </a:extLst>
          </p:cNvPr>
          <p:cNvSpPr txBox="1"/>
          <p:nvPr/>
        </p:nvSpPr>
        <p:spPr>
          <a:xfrm>
            <a:off x="346993" y="4197215"/>
            <a:ext cx="85254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cs typeface="Arial" panose="020B0604020202020204" pitchFamily="34" charset="0"/>
              </a:rPr>
              <a:t>At the end of the lesson, I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>
                <a:cs typeface="Arial" panose="020B0604020202020204" pitchFamily="34" charset="0"/>
              </a:rPr>
              <a:t>Use index form and expanded form.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>
                <a:cs typeface="Arial" panose="020B0604020202020204" pitchFamily="34" charset="0"/>
              </a:rPr>
              <a:t>Calculate an index.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>
                <a:cs typeface="Arial" panose="020B0604020202020204" pitchFamily="34" charset="0"/>
              </a:rPr>
              <a:t>Find the squared, square root and exponent buttons on my calculator.</a:t>
            </a:r>
          </a:p>
        </p:txBody>
      </p:sp>
    </p:spTree>
    <p:extLst>
      <p:ext uri="{BB962C8B-B14F-4D97-AF65-F5344CB8AC3E}">
        <p14:creationId xmlns:p14="http://schemas.microsoft.com/office/powerpoint/2010/main" val="8090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0B62E4-6985-4CF1-92EC-74D15614E52C}"/>
              </a:ext>
            </a:extLst>
          </p:cNvPr>
          <p:cNvSpPr txBox="1"/>
          <p:nvPr/>
        </p:nvSpPr>
        <p:spPr>
          <a:xfrm>
            <a:off x="0" y="0"/>
            <a:ext cx="449854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44FF2-7A7C-4B83-A429-5B7509335F73}"/>
              </a:ext>
            </a:extLst>
          </p:cNvPr>
          <p:cNvSpPr txBox="1"/>
          <p:nvPr/>
        </p:nvSpPr>
        <p:spPr>
          <a:xfrm>
            <a:off x="299524" y="1193459"/>
            <a:ext cx="11592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/>
              <a:t>Mathematicians are lazy and hate writing more than is necessary.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7DECA-AF3D-4440-8A13-24AA70C9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799" y="3752165"/>
            <a:ext cx="4123641" cy="28613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2CAD0F0-92D0-447E-AAAA-21ADEFA01031}"/>
              </a:ext>
            </a:extLst>
          </p:cNvPr>
          <p:cNvSpPr txBox="1"/>
          <p:nvPr/>
        </p:nvSpPr>
        <p:spPr>
          <a:xfrm>
            <a:off x="277512" y="3105834"/>
            <a:ext cx="743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/>
              <a:t>Which would take longer to write out?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6B83FE-34C5-4B4A-AA2B-DCAD892FEFA4}"/>
              </a:ext>
            </a:extLst>
          </p:cNvPr>
          <p:cNvSpPr txBox="1"/>
          <p:nvPr/>
        </p:nvSpPr>
        <p:spPr>
          <a:xfrm>
            <a:off x="150560" y="4179274"/>
            <a:ext cx="76851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5 x 5 x 5 x 5 x 5 x 5 x 5 x 5 x 5 x 5 x 5 x 5</a:t>
            </a:r>
          </a:p>
          <a:p>
            <a:pPr algn="ctr"/>
            <a:endParaRPr lang="en-AU" sz="1400" dirty="0"/>
          </a:p>
          <a:p>
            <a:pPr algn="ctr"/>
            <a:r>
              <a:rPr lang="en-AU" sz="3600" dirty="0"/>
              <a:t>OR</a:t>
            </a:r>
          </a:p>
          <a:p>
            <a:pPr algn="ctr"/>
            <a:endParaRPr lang="en-AU" sz="1400" dirty="0"/>
          </a:p>
          <a:p>
            <a:pPr algn="ctr"/>
            <a:r>
              <a:rPr lang="en-AU" sz="3600" b="1" dirty="0"/>
              <a:t>5</a:t>
            </a:r>
            <a:r>
              <a:rPr lang="en-AU" sz="3600" b="1" baseline="30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466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5B6234-F289-4102-B8D8-9227B96C67E4}"/>
              </a:ext>
            </a:extLst>
          </p:cNvPr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0B83E-F11D-4EAB-B993-E17A226C5D4B}"/>
              </a:ext>
            </a:extLst>
          </p:cNvPr>
          <p:cNvSpPr txBox="1"/>
          <p:nvPr/>
        </p:nvSpPr>
        <p:spPr>
          <a:xfrm>
            <a:off x="404466" y="932924"/>
            <a:ext cx="115929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Learning about indices is a stepping stone on to many useful mathematical concepts including: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600" dirty="0"/>
              <a:t>Measuring area.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600" dirty="0"/>
              <a:t>Measuring volume.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600" dirty="0"/>
              <a:t>Scientific notation.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BF61BF-F4E9-454C-8DB4-BD07E6FA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68" y="2778579"/>
            <a:ext cx="68389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8336</TotalTime>
  <Words>1318</Words>
  <Application>Microsoft Office PowerPoint</Application>
  <PresentationFormat>Widescreen</PresentationFormat>
  <Paragraphs>267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AHMAD Ammar [Harrisdale Senior High School]</cp:lastModifiedBy>
  <cp:revision>322</cp:revision>
  <dcterms:created xsi:type="dcterms:W3CDTF">2017-02-09T01:19:14Z</dcterms:created>
  <dcterms:modified xsi:type="dcterms:W3CDTF">2022-02-01T10:04:50Z</dcterms:modified>
</cp:coreProperties>
</file>